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notesMasterIdLst>
    <p:notesMasterId r:id="rId14"/>
  </p:notesMasterIdLst>
  <p:sldSz cx="14630400" cy="8229600"/>
  <p:notesSz cx="8229600" cy="14630400"/>
  <p:embeddedFontLst>
    <p:embeddedFont>
      <p:font typeface="Comfortaa"/>
      <p:regular r:id="rId19"/>
    </p:embeddedFont>
    <p:embeddedFont>
      <p:font typeface="Comfortaa"/>
      <p:regular r:id="rId20"/>
    </p:embeddedFont>
    <p:embeddedFont>
      <p:font typeface="Raleway Medium"/>
      <p:regular r:id="rId21"/>
    </p:embeddedFont>
    <p:embeddedFont>
      <p:font typeface="Raleway Medium"/>
      <p:regular r:id="rId22"/>
    </p:embeddedFont>
    <p:embeddedFont>
      <p:font typeface="Raleway Medium"/>
      <p:regular r:id="rId23"/>
    </p:embeddedFont>
    <p:embeddedFont>
      <p:font typeface="Raleway Medium"/>
      <p:regular r:id="rId24"/>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9" Type="http://schemas.openxmlformats.org/officeDocument/2006/relationships/font" Target="fonts/font1.fntdata"/><Relationship Id="rId20" Type="http://schemas.openxmlformats.org/officeDocument/2006/relationships/font" Target="fonts/font2.fntdata"/><Relationship Id="rId21" Type="http://schemas.openxmlformats.org/officeDocument/2006/relationships/font" Target="fonts/font3.fntdata"/><Relationship Id="rId22" Type="http://schemas.openxmlformats.org/officeDocument/2006/relationships/font" Target="fonts/font4.fntdata"/><Relationship Id="rId23" Type="http://schemas.openxmlformats.org/officeDocument/2006/relationships/font" Target="fonts/font5.fntdata"/><Relationship Id="rId24" Type="http://schemas.openxmlformats.org/officeDocument/2006/relationships/font" Target="fonts/font6.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B1B1E"/>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B1B1E"/>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B1B1E"/>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B1B1E"/>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B1B1E"/>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B1B1E"/>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B1B1E"/>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B1B1E"/>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B1B1E"/>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B1B1E"/>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B1B1E"/>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B1B1E"/>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slideLayout" Target="../slideLayouts/slideLayout11.xml"/><Relationship Id="rId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slideLayout" Target="../slideLayouts/slideLayout12.xm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5.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6.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slideLayout" Target="../slideLayouts/slideLayout7.xm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sv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svg"/><Relationship Id="rId7" Type="http://schemas.openxmlformats.org/officeDocument/2006/relationships/image" Target="../media/image-8-7.png"/><Relationship Id="rId8" Type="http://schemas.openxmlformats.org/officeDocument/2006/relationships/image" Target="../media/image-8-8.png"/><Relationship Id="rId9" Type="http://schemas.openxmlformats.org/officeDocument/2006/relationships/image" Target="../media/image-8-9.svg"/><Relationship Id="rId10" Type="http://schemas.openxmlformats.org/officeDocument/2006/relationships/image" Target="../media/image-8-10.png"/><Relationship Id="rId11" Type="http://schemas.openxmlformats.org/officeDocument/2006/relationships/image" Target="../media/image-8-11.png"/><Relationship Id="rId12" Type="http://schemas.openxmlformats.org/officeDocument/2006/relationships/image" Target="../media/image-8-12.svg"/><Relationship Id="rId13" Type="http://schemas.openxmlformats.org/officeDocument/2006/relationships/slideLayout" Target="../slideLayouts/slideLayout9.xml"/><Relationship Id="rId1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svg"/><Relationship Id="rId4" Type="http://schemas.openxmlformats.org/officeDocument/2006/relationships/image" Target="../media/image-9-4.png"/><Relationship Id="rId5" Type="http://schemas.openxmlformats.org/officeDocument/2006/relationships/image" Target="../media/image-9-5.svg"/><Relationship Id="rId6" Type="http://schemas.openxmlformats.org/officeDocument/2006/relationships/image" Target="../media/image-9-6.png"/><Relationship Id="rId7" Type="http://schemas.openxmlformats.org/officeDocument/2006/relationships/image" Target="../media/image-9-7.svg"/><Relationship Id="rId8" Type="http://schemas.openxmlformats.org/officeDocument/2006/relationships/slideLayout" Target="../slideLayouts/slideLayout10.xml"/><Relationship Id="rId9"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2" name="Shape 0"/>
          <p:cNvSpPr/>
          <p:nvPr/>
        </p:nvSpPr>
        <p:spPr>
          <a:xfrm>
            <a:off x="433507" y="243840"/>
            <a:ext cx="13763387" cy="7741920"/>
          </a:xfrm>
          <a:prstGeom prst="roundRect">
            <a:avLst>
              <a:gd name="adj" fmla="val 7342"/>
            </a:avLst>
          </a:prstGeom>
          <a:solidFill>
            <a:srgbClr val="27272B"/>
          </a:solidFill>
          <a:ln/>
        </p:spPr>
      </p:sp>
      <p:pic>
        <p:nvPicPr>
          <p:cNvPr id="3" name="Image 0" descr="preencoded.png">    </p:cNvPr>
          <p:cNvPicPr>
            <a:picLocks noChangeAspect="1"/>
          </p:cNvPicPr>
          <p:nvPr/>
        </p:nvPicPr>
        <p:blipFill>
          <a:blip r:embed="rId1"/>
          <a:stretch>
            <a:fillRect/>
          </a:stretch>
        </p:blipFill>
        <p:spPr>
          <a:xfrm>
            <a:off x="433507" y="243840"/>
            <a:ext cx="3784759" cy="7741920"/>
          </a:xfrm>
          <a:prstGeom prst="rect">
            <a:avLst/>
          </a:prstGeom>
        </p:spPr>
      </p:pic>
      <p:sp>
        <p:nvSpPr>
          <p:cNvPr id="4" name="Text 1"/>
          <p:cNvSpPr/>
          <p:nvPr/>
        </p:nvSpPr>
        <p:spPr>
          <a:xfrm>
            <a:off x="4703207" y="1224796"/>
            <a:ext cx="8664654" cy="1973818"/>
          </a:xfrm>
          <a:prstGeom prst="rect">
            <a:avLst/>
          </a:prstGeom>
          <a:noFill/>
          <a:ln/>
        </p:spPr>
        <p:txBody>
          <a:bodyPr wrap="square" lIns="0" tIns="0" rIns="0" bIns="0" rtlCol="0" anchor="t"/>
          <a:lstStyle/>
          <a:p>
            <a:pPr algn="l" indent="0" marL="0">
              <a:lnSpc>
                <a:spcPts val="5150"/>
              </a:lnSpc>
              <a:buNone/>
            </a:pPr>
            <a:r>
              <a:rPr lang="en-US" sz="4100" b="1" dirty="0">
                <a:solidFill>
                  <a:srgbClr val="FFE14D"/>
                </a:solidFill>
                <a:latin typeface="Comfortaa Bold" pitchFamily="34" charset="0"/>
                <a:ea typeface="Comfortaa Bold" pitchFamily="34" charset="-122"/>
                <a:cs typeface="Comfortaa Bold" pitchFamily="34" charset="-120"/>
              </a:rPr>
              <a:t>Mapeamento de Processos: Desafios e Benefícios na Prática Organizacional</a:t>
            </a:r>
            <a:endParaRPr lang="en-US" sz="4100" dirty="0"/>
          </a:p>
        </p:txBody>
      </p:sp>
      <p:sp>
        <p:nvSpPr>
          <p:cNvPr id="5" name="Text 2"/>
          <p:cNvSpPr/>
          <p:nvPr/>
        </p:nvSpPr>
        <p:spPr>
          <a:xfrm>
            <a:off x="4703207" y="3553778"/>
            <a:ext cx="8664654" cy="1515428"/>
          </a:xfrm>
          <a:prstGeom prst="rect">
            <a:avLst/>
          </a:prstGeom>
          <a:noFill/>
          <a:ln/>
        </p:spPr>
        <p:txBody>
          <a:bodyPr wrap="square" lIns="0" tIns="0" rIns="0" bIns="0" rtlCol="0" anchor="t"/>
          <a:lstStyle/>
          <a:p>
            <a:pPr algn="l" indent="0" marL="0">
              <a:lnSpc>
                <a:spcPts val="2950"/>
              </a:lnSpc>
              <a:buNone/>
            </a:pPr>
            <a:r>
              <a:rPr lang="en-US" sz="1850" dirty="0">
                <a:solidFill>
                  <a:srgbClr val="D7D4CC"/>
                </a:solidFill>
                <a:latin typeface="Raleway Medium" pitchFamily="34" charset="0"/>
                <a:ea typeface="Raleway Medium" pitchFamily="34" charset="-122"/>
                <a:cs typeface="Raleway Medium" pitchFamily="34" charset="-120"/>
              </a:rPr>
              <a:t>Uma análise aprofundada dos desafios e benefícios na prática organizacional de pequenas e médias empresas brasileiras, apresentando metodologias, ferramentas e resultados concretos da implementação do mapeamento de processos.</a:t>
            </a:r>
            <a:endParaRPr lang="en-US" sz="1850" dirty="0"/>
          </a:p>
        </p:txBody>
      </p:sp>
      <p:sp>
        <p:nvSpPr>
          <p:cNvPr id="6" name="Text 3"/>
          <p:cNvSpPr/>
          <p:nvPr/>
        </p:nvSpPr>
        <p:spPr>
          <a:xfrm>
            <a:off x="4703207" y="5335548"/>
            <a:ext cx="8664654" cy="378857"/>
          </a:xfrm>
          <a:prstGeom prst="rect">
            <a:avLst/>
          </a:prstGeom>
          <a:noFill/>
          <a:ln/>
        </p:spPr>
        <p:txBody>
          <a:bodyPr wrap="none" lIns="0" tIns="0" rIns="0" bIns="0" rtlCol="0" anchor="t"/>
          <a:lstStyle/>
          <a:p>
            <a:pPr algn="l" indent="0" marL="0">
              <a:lnSpc>
                <a:spcPts val="2950"/>
              </a:lnSpc>
              <a:buNone/>
            </a:pPr>
            <a:endParaRPr lang="en-US" sz="1850" dirty="0"/>
          </a:p>
        </p:txBody>
      </p:sp>
      <p:sp>
        <p:nvSpPr>
          <p:cNvPr id="7" name="Text 4"/>
          <p:cNvSpPr/>
          <p:nvPr/>
        </p:nvSpPr>
        <p:spPr>
          <a:xfrm>
            <a:off x="4703207" y="5980748"/>
            <a:ext cx="8664654" cy="378857"/>
          </a:xfrm>
          <a:prstGeom prst="rect">
            <a:avLst/>
          </a:prstGeom>
          <a:noFill/>
          <a:ln/>
        </p:spPr>
        <p:txBody>
          <a:bodyPr wrap="none" lIns="0" tIns="0" rIns="0" bIns="0" rtlCol="0" anchor="t"/>
          <a:lstStyle/>
          <a:p>
            <a:pPr algn="l" indent="0" marL="0">
              <a:lnSpc>
                <a:spcPts val="2950"/>
              </a:lnSpc>
              <a:buNone/>
            </a:pPr>
            <a:r>
              <a:rPr lang="en-US" sz="1850" b="1" dirty="0">
                <a:solidFill>
                  <a:srgbClr val="D7D4CC"/>
                </a:solidFill>
                <a:latin typeface="Raleway Medium" pitchFamily="34" charset="0"/>
                <a:ea typeface="Raleway Medium" pitchFamily="34" charset="-122"/>
                <a:cs typeface="Raleway Medium" pitchFamily="34" charset="-120"/>
              </a:rPr>
              <a:t>Alunos:</a:t>
            </a:r>
            <a:pPr algn="l" indent="0" marL="0">
              <a:lnSpc>
                <a:spcPts val="2950"/>
              </a:lnSpc>
              <a:buNone/>
            </a:pPr>
            <a:r>
              <a:rPr lang="en-US" sz="1850" dirty="0">
                <a:solidFill>
                  <a:srgbClr val="D7D4CC"/>
                </a:solidFill>
                <a:latin typeface="Raleway Medium" pitchFamily="34" charset="0"/>
                <a:ea typeface="Raleway Medium" pitchFamily="34" charset="-122"/>
                <a:cs typeface="Raleway Medium" pitchFamily="34" charset="-120"/>
              </a:rPr>
              <a:t> Gabriel Ribeiro - 202210832 / Fernanda Polastri - 202210897</a:t>
            </a:r>
            <a:endParaRPr lang="en-US" sz="1850" dirty="0"/>
          </a:p>
        </p:txBody>
      </p:sp>
      <p:sp>
        <p:nvSpPr>
          <p:cNvPr id="8" name="Text 5"/>
          <p:cNvSpPr/>
          <p:nvPr/>
        </p:nvSpPr>
        <p:spPr>
          <a:xfrm>
            <a:off x="4703207" y="6625947"/>
            <a:ext cx="8664654" cy="378857"/>
          </a:xfrm>
          <a:prstGeom prst="rect">
            <a:avLst/>
          </a:prstGeom>
          <a:noFill/>
          <a:ln/>
        </p:spPr>
        <p:txBody>
          <a:bodyPr wrap="none" lIns="0" tIns="0" rIns="0" bIns="0" rtlCol="0" anchor="t"/>
          <a:lstStyle/>
          <a:p>
            <a:pPr algn="l" indent="0" marL="0">
              <a:lnSpc>
                <a:spcPts val="2950"/>
              </a:lnSpc>
              <a:buNone/>
            </a:pPr>
            <a:r>
              <a:rPr lang="en-US" sz="1850" b="1" dirty="0">
                <a:solidFill>
                  <a:srgbClr val="D7D4CC"/>
                </a:solidFill>
                <a:latin typeface="Raleway Medium" pitchFamily="34" charset="0"/>
                <a:ea typeface="Raleway Medium" pitchFamily="34" charset="-122"/>
                <a:cs typeface="Raleway Medium" pitchFamily="34" charset="-120"/>
              </a:rPr>
              <a:t>Orientador</a:t>
            </a:r>
            <a:pPr algn="l" indent="0" marL="0">
              <a:lnSpc>
                <a:spcPts val="2950"/>
              </a:lnSpc>
              <a:buNone/>
            </a:pPr>
            <a:r>
              <a:rPr lang="en-US" sz="1850" dirty="0">
                <a:solidFill>
                  <a:srgbClr val="D7D4CC"/>
                </a:solidFill>
                <a:latin typeface="Raleway Medium" pitchFamily="34" charset="0"/>
                <a:ea typeface="Raleway Medium" pitchFamily="34" charset="-122"/>
                <a:cs typeface="Raleway Medium" pitchFamily="34" charset="-120"/>
              </a:rPr>
              <a:t>: Prof. Lizandro Zerbone</a:t>
            </a:r>
            <a:endParaRPr lang="en-US" sz="18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Shape 0"/>
          <p:cNvSpPr/>
          <p:nvPr/>
        </p:nvSpPr>
        <p:spPr>
          <a:xfrm>
            <a:off x="433507" y="243840"/>
            <a:ext cx="13763387" cy="7741920"/>
          </a:xfrm>
          <a:prstGeom prst="roundRect">
            <a:avLst>
              <a:gd name="adj" fmla="val 5507"/>
            </a:avLst>
          </a:prstGeom>
          <a:solidFill>
            <a:srgbClr val="27272B"/>
          </a:solidFill>
          <a:ln/>
        </p:spPr>
      </p:sp>
      <p:pic>
        <p:nvPicPr>
          <p:cNvPr id="3" name="Image 0" descr="preencoded.png">    </p:cNvPr>
          <p:cNvPicPr>
            <a:picLocks noChangeAspect="1"/>
          </p:cNvPicPr>
          <p:nvPr/>
        </p:nvPicPr>
        <p:blipFill>
          <a:blip r:embed="rId1"/>
          <a:stretch>
            <a:fillRect/>
          </a:stretch>
        </p:blipFill>
        <p:spPr>
          <a:xfrm>
            <a:off x="433507" y="243840"/>
            <a:ext cx="5677257" cy="7741920"/>
          </a:xfrm>
          <a:prstGeom prst="rect">
            <a:avLst/>
          </a:prstGeom>
        </p:spPr>
      </p:pic>
      <p:sp>
        <p:nvSpPr>
          <p:cNvPr id="4" name="Text 1"/>
          <p:cNvSpPr/>
          <p:nvPr/>
        </p:nvSpPr>
        <p:spPr>
          <a:xfrm>
            <a:off x="6423660" y="987743"/>
            <a:ext cx="5745242" cy="493276"/>
          </a:xfrm>
          <a:prstGeom prst="rect">
            <a:avLst/>
          </a:prstGeom>
          <a:noFill/>
          <a:ln/>
        </p:spPr>
        <p:txBody>
          <a:bodyPr wrap="none" lIns="0" tIns="0" rIns="0" bIns="0" rtlCol="0" anchor="t"/>
          <a:lstStyle/>
          <a:p>
            <a:pPr algn="l" indent="0" marL="0">
              <a:lnSpc>
                <a:spcPts val="3850"/>
              </a:lnSpc>
              <a:buNone/>
            </a:pPr>
            <a:r>
              <a:rPr lang="en-US" sz="3100" b="1" dirty="0">
                <a:solidFill>
                  <a:srgbClr val="FFE14D"/>
                </a:solidFill>
                <a:latin typeface="Comfortaa Bold" pitchFamily="34" charset="0"/>
                <a:ea typeface="Comfortaa Bold" pitchFamily="34" charset="-122"/>
                <a:cs typeface="Comfortaa Bold" pitchFamily="34" charset="-120"/>
              </a:rPr>
              <a:t>Desafios na Implementação</a:t>
            </a:r>
            <a:endParaRPr lang="en-US" sz="3100" dirty="0"/>
          </a:p>
        </p:txBody>
      </p:sp>
      <p:sp>
        <p:nvSpPr>
          <p:cNvPr id="5" name="Shape 2"/>
          <p:cNvSpPr/>
          <p:nvPr/>
        </p:nvSpPr>
        <p:spPr>
          <a:xfrm>
            <a:off x="6423660" y="1747361"/>
            <a:ext cx="2196346" cy="2990136"/>
          </a:xfrm>
          <a:prstGeom prst="roundRect">
            <a:avLst>
              <a:gd name="adj" fmla="val 4996"/>
            </a:avLst>
          </a:prstGeom>
          <a:solidFill>
            <a:srgbClr val="27272B"/>
          </a:solidFill>
          <a:ln w="22860">
            <a:solidFill>
              <a:srgbClr val="5F5F63"/>
            </a:solidFill>
            <a:prstDash val="solid"/>
          </a:ln>
        </p:spPr>
      </p:sp>
      <p:sp>
        <p:nvSpPr>
          <p:cNvPr id="6" name="Shape 3"/>
          <p:cNvSpPr/>
          <p:nvPr/>
        </p:nvSpPr>
        <p:spPr>
          <a:xfrm>
            <a:off x="6400800" y="1747361"/>
            <a:ext cx="91440" cy="2990136"/>
          </a:xfrm>
          <a:prstGeom prst="roundRect">
            <a:avLst>
              <a:gd name="adj" fmla="val 291396"/>
            </a:avLst>
          </a:prstGeom>
          <a:solidFill>
            <a:srgbClr val="FFE14D"/>
          </a:solidFill>
          <a:ln/>
        </p:spPr>
      </p:sp>
      <p:sp>
        <p:nvSpPr>
          <p:cNvPr id="7" name="Text 4"/>
          <p:cNvSpPr/>
          <p:nvPr/>
        </p:nvSpPr>
        <p:spPr>
          <a:xfrm>
            <a:off x="6692622" y="1947743"/>
            <a:ext cx="1727002" cy="493395"/>
          </a:xfrm>
          <a:prstGeom prst="rect">
            <a:avLst/>
          </a:prstGeom>
          <a:noFill/>
          <a:ln/>
        </p:spPr>
        <p:txBody>
          <a:bodyPr wrap="square" lIns="0" tIns="0" rIns="0" bIns="0" rtlCol="0" anchor="t"/>
          <a:lstStyle/>
          <a:p>
            <a:pPr algn="l" indent="0" marL="0">
              <a:lnSpc>
                <a:spcPts val="1900"/>
              </a:lnSpc>
              <a:buNone/>
            </a:pPr>
            <a:r>
              <a:rPr lang="en-US" sz="1550" b="1" dirty="0">
                <a:solidFill>
                  <a:srgbClr val="D7D4CC"/>
                </a:solidFill>
                <a:latin typeface="Comfortaa Bold" pitchFamily="34" charset="0"/>
                <a:ea typeface="Comfortaa Bold" pitchFamily="34" charset="-122"/>
                <a:cs typeface="Comfortaa Bold" pitchFamily="34" charset="-120"/>
              </a:rPr>
              <a:t>Resistência Cultural</a:t>
            </a:r>
            <a:endParaRPr lang="en-US" sz="1550" dirty="0"/>
          </a:p>
        </p:txBody>
      </p:sp>
      <p:sp>
        <p:nvSpPr>
          <p:cNvPr id="8" name="Text 5"/>
          <p:cNvSpPr/>
          <p:nvPr/>
        </p:nvSpPr>
        <p:spPr>
          <a:xfrm>
            <a:off x="6692622" y="2547699"/>
            <a:ext cx="1727002" cy="1989415"/>
          </a:xfrm>
          <a:prstGeom prst="rect">
            <a:avLst/>
          </a:prstGeom>
          <a:noFill/>
          <a:ln/>
        </p:spPr>
        <p:txBody>
          <a:bodyPr wrap="square" lIns="0" tIns="0" rIns="0" bIns="0" rtlCol="0" anchor="t"/>
          <a:lstStyle/>
          <a:p>
            <a:pPr algn="l" indent="0" marL="0">
              <a:lnSpc>
                <a:spcPts val="2200"/>
              </a:lnSpc>
              <a:buNone/>
            </a:pPr>
            <a:r>
              <a:rPr lang="en-US" sz="1350" dirty="0">
                <a:solidFill>
                  <a:srgbClr val="D7D4CC"/>
                </a:solidFill>
                <a:latin typeface="Raleway Medium" pitchFamily="34" charset="0"/>
                <a:ea typeface="Raleway Medium" pitchFamily="34" charset="-122"/>
                <a:cs typeface="Raleway Medium" pitchFamily="34" charset="-120"/>
              </a:rPr>
              <a:t>Resistência dos colaboradores frente às mudanças e dificuldade em adaptar a cultura organizacional estabelecida</a:t>
            </a:r>
            <a:endParaRPr lang="en-US" sz="1350" dirty="0"/>
          </a:p>
        </p:txBody>
      </p:sp>
      <p:sp>
        <p:nvSpPr>
          <p:cNvPr id="9" name="Shape 6"/>
          <p:cNvSpPr/>
          <p:nvPr/>
        </p:nvSpPr>
        <p:spPr>
          <a:xfrm>
            <a:off x="8797528" y="1747361"/>
            <a:ext cx="2196346" cy="2990136"/>
          </a:xfrm>
          <a:prstGeom prst="roundRect">
            <a:avLst>
              <a:gd name="adj" fmla="val 4996"/>
            </a:avLst>
          </a:prstGeom>
          <a:solidFill>
            <a:srgbClr val="27272B"/>
          </a:solidFill>
          <a:ln w="22860">
            <a:solidFill>
              <a:srgbClr val="5F5F63"/>
            </a:solidFill>
            <a:prstDash val="solid"/>
          </a:ln>
        </p:spPr>
      </p:sp>
      <p:sp>
        <p:nvSpPr>
          <p:cNvPr id="10" name="Shape 7"/>
          <p:cNvSpPr/>
          <p:nvPr/>
        </p:nvSpPr>
        <p:spPr>
          <a:xfrm>
            <a:off x="8774668" y="1747361"/>
            <a:ext cx="91440" cy="2990136"/>
          </a:xfrm>
          <a:prstGeom prst="roundRect">
            <a:avLst>
              <a:gd name="adj" fmla="val 291396"/>
            </a:avLst>
          </a:prstGeom>
          <a:solidFill>
            <a:srgbClr val="FFE14D"/>
          </a:solidFill>
          <a:ln/>
        </p:spPr>
      </p:sp>
      <p:sp>
        <p:nvSpPr>
          <p:cNvPr id="11" name="Text 8"/>
          <p:cNvSpPr/>
          <p:nvPr/>
        </p:nvSpPr>
        <p:spPr>
          <a:xfrm>
            <a:off x="9066490" y="1947743"/>
            <a:ext cx="1727002" cy="493395"/>
          </a:xfrm>
          <a:prstGeom prst="rect">
            <a:avLst/>
          </a:prstGeom>
          <a:noFill/>
          <a:ln/>
        </p:spPr>
        <p:txBody>
          <a:bodyPr wrap="square" lIns="0" tIns="0" rIns="0" bIns="0" rtlCol="0" anchor="t"/>
          <a:lstStyle/>
          <a:p>
            <a:pPr algn="l" indent="0" marL="0">
              <a:lnSpc>
                <a:spcPts val="1900"/>
              </a:lnSpc>
              <a:buNone/>
            </a:pPr>
            <a:r>
              <a:rPr lang="en-US" sz="1550" b="1" dirty="0">
                <a:solidFill>
                  <a:srgbClr val="D7D4CC"/>
                </a:solidFill>
                <a:latin typeface="Comfortaa Bold" pitchFamily="34" charset="0"/>
                <a:ea typeface="Comfortaa Bold" pitchFamily="34" charset="-122"/>
                <a:cs typeface="Comfortaa Bold" pitchFamily="34" charset="-120"/>
              </a:rPr>
              <a:t>Conhecimento Técnico</a:t>
            </a:r>
            <a:endParaRPr lang="en-US" sz="1550" dirty="0"/>
          </a:p>
        </p:txBody>
      </p:sp>
      <p:sp>
        <p:nvSpPr>
          <p:cNvPr id="12" name="Text 9"/>
          <p:cNvSpPr/>
          <p:nvPr/>
        </p:nvSpPr>
        <p:spPr>
          <a:xfrm>
            <a:off x="9066490" y="2547699"/>
            <a:ext cx="1727002" cy="1989415"/>
          </a:xfrm>
          <a:prstGeom prst="rect">
            <a:avLst/>
          </a:prstGeom>
          <a:noFill/>
          <a:ln/>
        </p:spPr>
        <p:txBody>
          <a:bodyPr wrap="square" lIns="0" tIns="0" rIns="0" bIns="0" rtlCol="0" anchor="t"/>
          <a:lstStyle/>
          <a:p>
            <a:pPr algn="l" indent="0" marL="0">
              <a:lnSpc>
                <a:spcPts val="2200"/>
              </a:lnSpc>
              <a:buNone/>
            </a:pPr>
            <a:r>
              <a:rPr lang="en-US" sz="1350" dirty="0">
                <a:solidFill>
                  <a:srgbClr val="D7D4CC"/>
                </a:solidFill>
                <a:latin typeface="Raleway Medium" pitchFamily="34" charset="0"/>
                <a:ea typeface="Raleway Medium" pitchFamily="34" charset="-122"/>
                <a:cs typeface="Raleway Medium" pitchFamily="34" charset="-120"/>
              </a:rPr>
              <a:t>Escassez de conhecimento técnico interno para conduzir o mapeamento de forma adequada e sustentável</a:t>
            </a:r>
            <a:endParaRPr lang="en-US" sz="1350" dirty="0"/>
          </a:p>
        </p:txBody>
      </p:sp>
      <p:sp>
        <p:nvSpPr>
          <p:cNvPr id="13" name="Shape 10"/>
          <p:cNvSpPr/>
          <p:nvPr/>
        </p:nvSpPr>
        <p:spPr>
          <a:xfrm>
            <a:off x="11171396" y="1747361"/>
            <a:ext cx="2196346" cy="2990136"/>
          </a:xfrm>
          <a:prstGeom prst="roundRect">
            <a:avLst>
              <a:gd name="adj" fmla="val 4996"/>
            </a:avLst>
          </a:prstGeom>
          <a:solidFill>
            <a:srgbClr val="27272B"/>
          </a:solidFill>
          <a:ln w="22860">
            <a:solidFill>
              <a:srgbClr val="5F5F63"/>
            </a:solidFill>
            <a:prstDash val="solid"/>
          </a:ln>
        </p:spPr>
      </p:sp>
      <p:sp>
        <p:nvSpPr>
          <p:cNvPr id="14" name="Shape 11"/>
          <p:cNvSpPr/>
          <p:nvPr/>
        </p:nvSpPr>
        <p:spPr>
          <a:xfrm>
            <a:off x="11148536" y="1747361"/>
            <a:ext cx="91440" cy="2990136"/>
          </a:xfrm>
          <a:prstGeom prst="roundRect">
            <a:avLst>
              <a:gd name="adj" fmla="val 291396"/>
            </a:avLst>
          </a:prstGeom>
          <a:solidFill>
            <a:srgbClr val="FFE14D"/>
          </a:solidFill>
          <a:ln/>
        </p:spPr>
      </p:sp>
      <p:sp>
        <p:nvSpPr>
          <p:cNvPr id="15" name="Text 12"/>
          <p:cNvSpPr/>
          <p:nvPr/>
        </p:nvSpPr>
        <p:spPr>
          <a:xfrm>
            <a:off x="11440358" y="1947743"/>
            <a:ext cx="1727002" cy="493395"/>
          </a:xfrm>
          <a:prstGeom prst="rect">
            <a:avLst/>
          </a:prstGeom>
          <a:noFill/>
          <a:ln/>
        </p:spPr>
        <p:txBody>
          <a:bodyPr wrap="square" lIns="0" tIns="0" rIns="0" bIns="0" rtlCol="0" anchor="t"/>
          <a:lstStyle/>
          <a:p>
            <a:pPr algn="l" indent="0" marL="0">
              <a:lnSpc>
                <a:spcPts val="1900"/>
              </a:lnSpc>
              <a:buNone/>
            </a:pPr>
            <a:r>
              <a:rPr lang="en-US" sz="1550" b="1" dirty="0">
                <a:solidFill>
                  <a:srgbClr val="D7D4CC"/>
                </a:solidFill>
                <a:latin typeface="Comfortaa Bold" pitchFamily="34" charset="0"/>
                <a:ea typeface="Comfortaa Bold" pitchFamily="34" charset="-122"/>
                <a:cs typeface="Comfortaa Bold" pitchFamily="34" charset="-120"/>
              </a:rPr>
              <a:t>Recursos Limitados</a:t>
            </a:r>
            <a:endParaRPr lang="en-US" sz="1550" dirty="0"/>
          </a:p>
        </p:txBody>
      </p:sp>
      <p:sp>
        <p:nvSpPr>
          <p:cNvPr id="16" name="Text 13"/>
          <p:cNvSpPr/>
          <p:nvPr/>
        </p:nvSpPr>
        <p:spPr>
          <a:xfrm>
            <a:off x="11440358" y="2547699"/>
            <a:ext cx="1727002" cy="1989415"/>
          </a:xfrm>
          <a:prstGeom prst="rect">
            <a:avLst/>
          </a:prstGeom>
          <a:noFill/>
          <a:ln/>
        </p:spPr>
        <p:txBody>
          <a:bodyPr wrap="square" lIns="0" tIns="0" rIns="0" bIns="0" rtlCol="0" anchor="t"/>
          <a:lstStyle/>
          <a:p>
            <a:pPr algn="l" indent="0" marL="0">
              <a:lnSpc>
                <a:spcPts val="2200"/>
              </a:lnSpc>
              <a:buNone/>
            </a:pPr>
            <a:r>
              <a:rPr lang="en-US" sz="1350" dirty="0">
                <a:solidFill>
                  <a:srgbClr val="D7D4CC"/>
                </a:solidFill>
                <a:latin typeface="Raleway Medium" pitchFamily="34" charset="0"/>
                <a:ea typeface="Raleway Medium" pitchFamily="34" charset="-122"/>
                <a:cs typeface="Raleway Medium" pitchFamily="34" charset="-120"/>
              </a:rPr>
              <a:t>Limitação de recursos humanos e financeiros, além da falta de tempo para reuniões de alinhamento e treinamento</a:t>
            </a:r>
            <a:endParaRPr lang="en-US" sz="1350" dirty="0"/>
          </a:p>
        </p:txBody>
      </p:sp>
      <p:sp>
        <p:nvSpPr>
          <p:cNvPr id="17" name="Text 14"/>
          <p:cNvSpPr/>
          <p:nvPr/>
        </p:nvSpPr>
        <p:spPr>
          <a:xfrm>
            <a:off x="6690003" y="5137071"/>
            <a:ext cx="6677858" cy="852607"/>
          </a:xfrm>
          <a:prstGeom prst="rect">
            <a:avLst/>
          </a:prstGeom>
          <a:noFill/>
          <a:ln/>
        </p:spPr>
        <p:txBody>
          <a:bodyPr wrap="square" lIns="0" tIns="0" rIns="0" bIns="0" rtlCol="0" anchor="t"/>
          <a:lstStyle/>
          <a:p>
            <a:pPr algn="l" indent="0" marL="0">
              <a:lnSpc>
                <a:spcPts val="2200"/>
              </a:lnSpc>
              <a:buNone/>
            </a:pPr>
            <a:r>
              <a:rPr lang="en-US" sz="1350" dirty="0">
                <a:solidFill>
                  <a:srgbClr val="D7D4CC"/>
                </a:solidFill>
                <a:latin typeface="Raleway Medium" pitchFamily="34" charset="0"/>
                <a:ea typeface="Raleway Medium" pitchFamily="34" charset="-122"/>
                <a:cs typeface="Raleway Medium" pitchFamily="34" charset="-120"/>
              </a:rPr>
              <a:t>"Apesar dos benefícios, muitas PMEs possuem dificuldade em adotar práticas estruturadas, seja pela cultura interna ou pela limitação de recursos humanos e financeiros." — Sebrae (2023)</a:t>
            </a:r>
            <a:endParaRPr lang="en-US" sz="1350" dirty="0"/>
          </a:p>
        </p:txBody>
      </p:sp>
      <p:sp>
        <p:nvSpPr>
          <p:cNvPr id="18" name="Shape 15"/>
          <p:cNvSpPr/>
          <p:nvPr/>
        </p:nvSpPr>
        <p:spPr>
          <a:xfrm>
            <a:off x="6423660" y="4937284"/>
            <a:ext cx="22860" cy="1252180"/>
          </a:xfrm>
          <a:prstGeom prst="rect">
            <a:avLst/>
          </a:prstGeom>
          <a:solidFill>
            <a:srgbClr val="FFE14D"/>
          </a:solidFill>
          <a:ln/>
        </p:spPr>
      </p:sp>
      <p:sp>
        <p:nvSpPr>
          <p:cNvPr id="19" name="Text 16"/>
          <p:cNvSpPr/>
          <p:nvPr/>
        </p:nvSpPr>
        <p:spPr>
          <a:xfrm>
            <a:off x="6423660" y="6389251"/>
            <a:ext cx="6944201" cy="852607"/>
          </a:xfrm>
          <a:prstGeom prst="rect">
            <a:avLst/>
          </a:prstGeom>
          <a:noFill/>
          <a:ln/>
        </p:spPr>
        <p:txBody>
          <a:bodyPr wrap="square" lIns="0" tIns="0" rIns="0" bIns="0" rtlCol="0" anchor="t"/>
          <a:lstStyle/>
          <a:p>
            <a:pPr algn="l" indent="0" marL="0">
              <a:lnSpc>
                <a:spcPts val="2200"/>
              </a:lnSpc>
              <a:buNone/>
            </a:pPr>
            <a:r>
              <a:rPr lang="en-US" sz="1350" dirty="0">
                <a:solidFill>
                  <a:srgbClr val="D7D4CC"/>
                </a:solidFill>
                <a:latin typeface="Raleway Medium" pitchFamily="34" charset="0"/>
                <a:ea typeface="Raleway Medium" pitchFamily="34" charset="-122"/>
                <a:cs typeface="Raleway Medium" pitchFamily="34" charset="-120"/>
              </a:rPr>
              <a:t>Superar esses desafios requer comprometimento da alta direção, investimento em capacitação e uma abordagem gradual que respeite o ritmo de mudança da organização.</a:t>
            </a:r>
            <a:endParaRPr lang="en-US" sz="13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Shape 0"/>
          <p:cNvSpPr/>
          <p:nvPr/>
        </p:nvSpPr>
        <p:spPr>
          <a:xfrm>
            <a:off x="433507" y="243840"/>
            <a:ext cx="13763387" cy="7741920"/>
          </a:xfrm>
          <a:prstGeom prst="roundRect">
            <a:avLst>
              <a:gd name="adj" fmla="val 4772"/>
            </a:avLst>
          </a:prstGeom>
          <a:solidFill>
            <a:srgbClr val="27272B"/>
          </a:solidFill>
          <a:ln/>
        </p:spPr>
      </p:sp>
      <p:pic>
        <p:nvPicPr>
          <p:cNvPr id="3" name="Image 0" descr="preencoded.png">    </p:cNvPr>
          <p:cNvPicPr>
            <a:picLocks noChangeAspect="1"/>
          </p:cNvPicPr>
          <p:nvPr/>
        </p:nvPicPr>
        <p:blipFill>
          <a:blip r:embed="rId1"/>
          <a:stretch>
            <a:fillRect/>
          </a:stretch>
        </p:blipFill>
        <p:spPr>
          <a:xfrm>
            <a:off x="433507" y="243840"/>
            <a:ext cx="5677257" cy="7741920"/>
          </a:xfrm>
          <a:prstGeom prst="rect">
            <a:avLst/>
          </a:prstGeom>
        </p:spPr>
      </p:pic>
      <p:sp>
        <p:nvSpPr>
          <p:cNvPr id="4" name="Text 1"/>
          <p:cNvSpPr/>
          <p:nvPr/>
        </p:nvSpPr>
        <p:spPr>
          <a:xfrm>
            <a:off x="6423660" y="911185"/>
            <a:ext cx="5414486" cy="427553"/>
          </a:xfrm>
          <a:prstGeom prst="rect">
            <a:avLst/>
          </a:prstGeom>
          <a:noFill/>
          <a:ln/>
        </p:spPr>
        <p:txBody>
          <a:bodyPr wrap="none" lIns="0" tIns="0" rIns="0" bIns="0" rtlCol="0" anchor="t"/>
          <a:lstStyle/>
          <a:p>
            <a:pPr algn="l" indent="0" marL="0">
              <a:lnSpc>
                <a:spcPts val="3350"/>
              </a:lnSpc>
              <a:buNone/>
            </a:pPr>
            <a:r>
              <a:rPr lang="en-US" sz="2650" b="1" dirty="0">
                <a:solidFill>
                  <a:srgbClr val="FFE14D"/>
                </a:solidFill>
                <a:latin typeface="Comfortaa Bold" pitchFamily="34" charset="0"/>
                <a:ea typeface="Comfortaa Bold" pitchFamily="34" charset="-122"/>
                <a:cs typeface="Comfortaa Bold" pitchFamily="34" charset="-120"/>
              </a:rPr>
              <a:t>Conclusões e Recomendações</a:t>
            </a:r>
            <a:endParaRPr lang="en-US" sz="2650" dirty="0"/>
          </a:p>
        </p:txBody>
      </p:sp>
      <p:sp>
        <p:nvSpPr>
          <p:cNvPr id="5" name="Text 2"/>
          <p:cNvSpPr/>
          <p:nvPr/>
        </p:nvSpPr>
        <p:spPr>
          <a:xfrm>
            <a:off x="6423660" y="1569601"/>
            <a:ext cx="6944201" cy="738664"/>
          </a:xfrm>
          <a:prstGeom prst="rect">
            <a:avLst/>
          </a:prstGeom>
          <a:noFill/>
          <a:ln/>
        </p:spPr>
        <p:txBody>
          <a:bodyPr wrap="square" lIns="0" tIns="0" rIns="0" bIns="0" rtlCol="0" anchor="t"/>
          <a:lstStyle/>
          <a:p>
            <a:pPr algn="l" indent="0" marL="0">
              <a:lnSpc>
                <a:spcPts val="1900"/>
              </a:lnSpc>
              <a:buNone/>
            </a:pPr>
            <a:r>
              <a:rPr lang="en-US" sz="1200" dirty="0">
                <a:solidFill>
                  <a:srgbClr val="D7D4CC"/>
                </a:solidFill>
                <a:latin typeface="Raleway Medium" pitchFamily="34" charset="0"/>
                <a:ea typeface="Raleway Medium" pitchFamily="34" charset="-122"/>
                <a:cs typeface="Raleway Medium" pitchFamily="34" charset="-120"/>
              </a:rPr>
              <a:t>O mapeamento de processos é ferramenta eficaz e estratégica para pequenas e médias empresas, promovendo ganhos relevantes em eficiência operacional, padronização, redução de retrabalhos e maior integração entre setores.</a:t>
            </a:r>
            <a:endParaRPr lang="en-US" sz="1200" dirty="0"/>
          </a:p>
        </p:txBody>
      </p:sp>
      <p:sp>
        <p:nvSpPr>
          <p:cNvPr id="6" name="Text 3"/>
          <p:cNvSpPr/>
          <p:nvPr/>
        </p:nvSpPr>
        <p:spPr>
          <a:xfrm>
            <a:off x="6423660" y="2539127"/>
            <a:ext cx="2692956" cy="256580"/>
          </a:xfrm>
          <a:prstGeom prst="rect">
            <a:avLst/>
          </a:prstGeom>
          <a:noFill/>
          <a:ln/>
        </p:spPr>
        <p:txBody>
          <a:bodyPr wrap="none" lIns="0" tIns="0" rIns="0" bIns="0" rtlCol="0" anchor="t"/>
          <a:lstStyle/>
          <a:p>
            <a:pPr algn="l" indent="0" marL="0">
              <a:lnSpc>
                <a:spcPts val="2000"/>
              </a:lnSpc>
              <a:buNone/>
            </a:pPr>
            <a:r>
              <a:rPr lang="en-US" sz="1600" b="1" dirty="0">
                <a:solidFill>
                  <a:srgbClr val="FFE14D"/>
                </a:solidFill>
                <a:latin typeface="Comfortaa Bold" pitchFamily="34" charset="0"/>
                <a:ea typeface="Comfortaa Bold" pitchFamily="34" charset="-122"/>
                <a:cs typeface="Comfortaa Bold" pitchFamily="34" charset="-120"/>
              </a:rPr>
              <a:t>Recomendações Práticas</a:t>
            </a:r>
            <a:endParaRPr lang="en-US" sz="1600" dirty="0"/>
          </a:p>
        </p:txBody>
      </p:sp>
      <p:sp>
        <p:nvSpPr>
          <p:cNvPr id="7" name="Text 4"/>
          <p:cNvSpPr/>
          <p:nvPr/>
        </p:nvSpPr>
        <p:spPr>
          <a:xfrm>
            <a:off x="6423660" y="3026569"/>
            <a:ext cx="6944201" cy="246221"/>
          </a:xfrm>
          <a:prstGeom prst="rect">
            <a:avLst/>
          </a:prstGeom>
          <a:noFill/>
          <a:ln/>
        </p:spPr>
        <p:txBody>
          <a:bodyPr wrap="none" lIns="0" tIns="0" rIns="0" bIns="0" rtlCol="0" anchor="t"/>
          <a:lstStyle/>
          <a:p>
            <a:pPr algn="l" marL="342900" indent="-342900">
              <a:lnSpc>
                <a:spcPts val="1900"/>
              </a:lnSpc>
              <a:buSzPct val="100000"/>
              <a:buChar char="•"/>
            </a:pPr>
            <a:r>
              <a:rPr lang="en-US" sz="1200" dirty="0">
                <a:solidFill>
                  <a:srgbClr val="D7D4CC"/>
                </a:solidFill>
                <a:latin typeface="Raleway Medium" pitchFamily="34" charset="0"/>
                <a:ea typeface="Raleway Medium" pitchFamily="34" charset="-122"/>
                <a:cs typeface="Raleway Medium" pitchFamily="34" charset="-120"/>
              </a:rPr>
              <a:t>Priorizar o mapeamento dos processos críticos ao negócio</a:t>
            </a:r>
            <a:endParaRPr lang="en-US" sz="1200" dirty="0"/>
          </a:p>
        </p:txBody>
      </p:sp>
      <p:sp>
        <p:nvSpPr>
          <p:cNvPr id="8" name="Text 5"/>
          <p:cNvSpPr/>
          <p:nvPr/>
        </p:nvSpPr>
        <p:spPr>
          <a:xfrm>
            <a:off x="6423660" y="3326606"/>
            <a:ext cx="6944201" cy="246221"/>
          </a:xfrm>
          <a:prstGeom prst="rect">
            <a:avLst/>
          </a:prstGeom>
          <a:noFill/>
          <a:ln/>
        </p:spPr>
        <p:txBody>
          <a:bodyPr wrap="none" lIns="0" tIns="0" rIns="0" bIns="0" rtlCol="0" anchor="t"/>
          <a:lstStyle/>
          <a:p>
            <a:pPr algn="l" marL="342900" indent="-342900">
              <a:lnSpc>
                <a:spcPts val="1900"/>
              </a:lnSpc>
              <a:buSzPct val="100000"/>
              <a:buChar char="•"/>
            </a:pPr>
            <a:r>
              <a:rPr lang="en-US" sz="1200" dirty="0">
                <a:solidFill>
                  <a:srgbClr val="D7D4CC"/>
                </a:solidFill>
                <a:latin typeface="Raleway Medium" pitchFamily="34" charset="0"/>
                <a:ea typeface="Raleway Medium" pitchFamily="34" charset="-122"/>
                <a:cs typeface="Raleway Medium" pitchFamily="34" charset="-120"/>
              </a:rPr>
              <a:t>Adotar notações e ferramentas progressivamente</a:t>
            </a:r>
            <a:endParaRPr lang="en-US" sz="1200" dirty="0"/>
          </a:p>
        </p:txBody>
      </p:sp>
      <p:sp>
        <p:nvSpPr>
          <p:cNvPr id="9" name="Text 6"/>
          <p:cNvSpPr/>
          <p:nvPr/>
        </p:nvSpPr>
        <p:spPr>
          <a:xfrm>
            <a:off x="6423660" y="3626644"/>
            <a:ext cx="6944201" cy="246221"/>
          </a:xfrm>
          <a:prstGeom prst="rect">
            <a:avLst/>
          </a:prstGeom>
          <a:noFill/>
          <a:ln/>
        </p:spPr>
        <p:txBody>
          <a:bodyPr wrap="none" lIns="0" tIns="0" rIns="0" bIns="0" rtlCol="0" anchor="t"/>
          <a:lstStyle/>
          <a:p>
            <a:pPr algn="l" marL="342900" indent="-342900">
              <a:lnSpc>
                <a:spcPts val="1900"/>
              </a:lnSpc>
              <a:buSzPct val="100000"/>
              <a:buChar char="•"/>
            </a:pPr>
            <a:r>
              <a:rPr lang="en-US" sz="1200" dirty="0">
                <a:solidFill>
                  <a:srgbClr val="D7D4CC"/>
                </a:solidFill>
                <a:latin typeface="Raleway Medium" pitchFamily="34" charset="0"/>
                <a:ea typeface="Raleway Medium" pitchFamily="34" charset="-122"/>
                <a:cs typeface="Raleway Medium" pitchFamily="34" charset="-120"/>
              </a:rPr>
              <a:t>Definir um conjunto reduzido de indicadores mensuráveis (3-6 KPIs por processo)</a:t>
            </a:r>
            <a:endParaRPr lang="en-US" sz="1200" dirty="0"/>
          </a:p>
        </p:txBody>
      </p:sp>
      <p:sp>
        <p:nvSpPr>
          <p:cNvPr id="10" name="Text 7"/>
          <p:cNvSpPr/>
          <p:nvPr/>
        </p:nvSpPr>
        <p:spPr>
          <a:xfrm>
            <a:off x="6423660" y="3926681"/>
            <a:ext cx="6944201" cy="246221"/>
          </a:xfrm>
          <a:prstGeom prst="rect">
            <a:avLst/>
          </a:prstGeom>
          <a:noFill/>
          <a:ln/>
        </p:spPr>
        <p:txBody>
          <a:bodyPr wrap="none" lIns="0" tIns="0" rIns="0" bIns="0" rtlCol="0" anchor="t"/>
          <a:lstStyle/>
          <a:p>
            <a:pPr algn="l" marL="342900" indent="-342900">
              <a:lnSpc>
                <a:spcPts val="1900"/>
              </a:lnSpc>
              <a:buSzPct val="100000"/>
              <a:buChar char="•"/>
            </a:pPr>
            <a:r>
              <a:rPr lang="en-US" sz="1200" dirty="0">
                <a:solidFill>
                  <a:srgbClr val="D7D4CC"/>
                </a:solidFill>
                <a:latin typeface="Raleway Medium" pitchFamily="34" charset="0"/>
                <a:ea typeface="Raleway Medium" pitchFamily="34" charset="-122"/>
                <a:cs typeface="Raleway Medium" pitchFamily="34" charset="-120"/>
              </a:rPr>
              <a:t>Investir em capacitação e governança de processos</a:t>
            </a:r>
            <a:endParaRPr lang="en-US" sz="1200" dirty="0"/>
          </a:p>
        </p:txBody>
      </p:sp>
      <p:sp>
        <p:nvSpPr>
          <p:cNvPr id="11" name="Text 8"/>
          <p:cNvSpPr/>
          <p:nvPr/>
        </p:nvSpPr>
        <p:spPr>
          <a:xfrm>
            <a:off x="6423660" y="4226719"/>
            <a:ext cx="6944201" cy="246221"/>
          </a:xfrm>
          <a:prstGeom prst="rect">
            <a:avLst/>
          </a:prstGeom>
          <a:noFill/>
          <a:ln/>
        </p:spPr>
        <p:txBody>
          <a:bodyPr wrap="none" lIns="0" tIns="0" rIns="0" bIns="0" rtlCol="0" anchor="t"/>
          <a:lstStyle/>
          <a:p>
            <a:pPr algn="l" marL="342900" indent="-342900">
              <a:lnSpc>
                <a:spcPts val="1900"/>
              </a:lnSpc>
              <a:buSzPct val="100000"/>
              <a:buChar char="•"/>
            </a:pPr>
            <a:r>
              <a:rPr lang="en-US" sz="1200" dirty="0">
                <a:solidFill>
                  <a:srgbClr val="D7D4CC"/>
                </a:solidFill>
                <a:latin typeface="Raleway Medium" pitchFamily="34" charset="0"/>
                <a:ea typeface="Raleway Medium" pitchFamily="34" charset="-122"/>
                <a:cs typeface="Raleway Medium" pitchFamily="34" charset="-120"/>
              </a:rPr>
              <a:t>Promover comunicação clara e participação ativa dos colaboradores</a:t>
            </a:r>
            <a:endParaRPr lang="en-US" sz="1200" dirty="0"/>
          </a:p>
        </p:txBody>
      </p:sp>
      <p:sp>
        <p:nvSpPr>
          <p:cNvPr id="12" name="Shape 9"/>
          <p:cNvSpPr/>
          <p:nvPr/>
        </p:nvSpPr>
        <p:spPr>
          <a:xfrm>
            <a:off x="6423660" y="4646057"/>
            <a:ext cx="6944201" cy="1106448"/>
          </a:xfrm>
          <a:prstGeom prst="roundRect">
            <a:avLst>
              <a:gd name="adj" fmla="val 20871"/>
            </a:avLst>
          </a:prstGeom>
          <a:solidFill>
            <a:srgbClr val="007EBD"/>
          </a:solidFill>
          <a:ln/>
        </p:spPr>
      </p:sp>
      <p:sp>
        <p:nvSpPr>
          <p:cNvPr id="13" name="Text 10"/>
          <p:cNvSpPr/>
          <p:nvPr/>
        </p:nvSpPr>
        <p:spPr>
          <a:xfrm>
            <a:off x="6577608" y="4800005"/>
            <a:ext cx="2917508" cy="213836"/>
          </a:xfrm>
          <a:prstGeom prst="rect">
            <a:avLst/>
          </a:prstGeom>
          <a:noFill/>
          <a:ln/>
        </p:spPr>
        <p:txBody>
          <a:bodyPr wrap="none" lIns="0" tIns="0" rIns="0" bIns="0" rtlCol="0" anchor="t"/>
          <a:lstStyle/>
          <a:p>
            <a:pPr algn="l" indent="0" marL="0">
              <a:lnSpc>
                <a:spcPts val="1650"/>
              </a:lnSpc>
              <a:buNone/>
            </a:pPr>
            <a:r>
              <a:rPr lang="en-US" sz="1300" b="1" dirty="0">
                <a:solidFill>
                  <a:srgbClr val="FFFFFF"/>
                </a:solidFill>
                <a:latin typeface="Comfortaa Bold" pitchFamily="34" charset="0"/>
                <a:ea typeface="Comfortaa Bold" pitchFamily="34" charset="-122"/>
                <a:cs typeface="Comfortaa Bold" pitchFamily="34" charset="-120"/>
              </a:rPr>
              <a:t>Comprometimento da Liderança</a:t>
            </a:r>
            <a:endParaRPr lang="en-US" sz="1300" dirty="0"/>
          </a:p>
        </p:txBody>
      </p:sp>
      <p:sp>
        <p:nvSpPr>
          <p:cNvPr id="14" name="Text 11"/>
          <p:cNvSpPr/>
          <p:nvPr/>
        </p:nvSpPr>
        <p:spPr>
          <a:xfrm>
            <a:off x="6577608" y="5106114"/>
            <a:ext cx="6636306" cy="492443"/>
          </a:xfrm>
          <a:prstGeom prst="rect">
            <a:avLst/>
          </a:prstGeom>
          <a:noFill/>
          <a:ln/>
        </p:spPr>
        <p:txBody>
          <a:bodyPr wrap="square" lIns="0" tIns="0" rIns="0" bIns="0" rtlCol="0" anchor="t"/>
          <a:lstStyle/>
          <a:p>
            <a:pPr algn="l" indent="0" marL="0">
              <a:lnSpc>
                <a:spcPts val="1900"/>
              </a:lnSpc>
              <a:buNone/>
            </a:pPr>
            <a:r>
              <a:rPr lang="en-US" sz="1200" dirty="0">
                <a:solidFill>
                  <a:srgbClr val="FFFFFF"/>
                </a:solidFill>
                <a:latin typeface="Raleway Medium" pitchFamily="34" charset="0"/>
                <a:ea typeface="Raleway Medium" pitchFamily="34" charset="-122"/>
                <a:cs typeface="Raleway Medium" pitchFamily="34" charset="-120"/>
              </a:rPr>
              <a:t>A liderança deve atuar como agente de mudança, demonstrando apoio visível e alocando recursos necessários</a:t>
            </a:r>
            <a:endParaRPr lang="en-US" sz="1200" dirty="0"/>
          </a:p>
        </p:txBody>
      </p:sp>
      <p:sp>
        <p:nvSpPr>
          <p:cNvPr id="15" name="Shape 12"/>
          <p:cNvSpPr/>
          <p:nvPr/>
        </p:nvSpPr>
        <p:spPr>
          <a:xfrm>
            <a:off x="6423660" y="5925622"/>
            <a:ext cx="6944201" cy="1392674"/>
          </a:xfrm>
          <a:prstGeom prst="roundRect">
            <a:avLst>
              <a:gd name="adj" fmla="val 16581"/>
            </a:avLst>
          </a:prstGeom>
          <a:solidFill>
            <a:srgbClr val="4D4000"/>
          </a:solidFill>
          <a:ln/>
        </p:spPr>
      </p:sp>
      <p:pic>
        <p:nvPicPr>
          <p:cNvPr id="16" name="Image 1" descr="preencoded.png">    </p:cNvPr>
          <p:cNvPicPr>
            <a:picLocks noChangeAspect="1"/>
          </p:cNvPicPr>
          <p:nvPr/>
        </p:nvPicPr>
        <p:blipFill>
          <a:blip r:embed="rId2"/>
          <a:stretch>
            <a:fillRect/>
          </a:stretch>
        </p:blipFill>
        <p:spPr>
          <a:xfrm>
            <a:off x="6577608" y="6158508"/>
            <a:ext cx="192405" cy="153948"/>
          </a:xfrm>
          <a:prstGeom prst="rect">
            <a:avLst/>
          </a:prstGeom>
        </p:spPr>
      </p:pic>
      <p:sp>
        <p:nvSpPr>
          <p:cNvPr id="17" name="Text 13"/>
          <p:cNvSpPr/>
          <p:nvPr/>
        </p:nvSpPr>
        <p:spPr>
          <a:xfrm>
            <a:off x="6923961" y="6118027"/>
            <a:ext cx="6289953" cy="984885"/>
          </a:xfrm>
          <a:prstGeom prst="rect">
            <a:avLst/>
          </a:prstGeom>
          <a:noFill/>
          <a:ln/>
        </p:spPr>
        <p:txBody>
          <a:bodyPr wrap="square" lIns="0" tIns="0" rIns="0" bIns="0" rtlCol="0" anchor="t"/>
          <a:lstStyle/>
          <a:p>
            <a:pPr algn="l" indent="0" marL="0">
              <a:lnSpc>
                <a:spcPts val="1900"/>
              </a:lnSpc>
              <a:buNone/>
            </a:pPr>
            <a:r>
              <a:rPr lang="en-US" sz="1200" b="1" dirty="0">
                <a:solidFill>
                  <a:srgbClr val="FFFFFF"/>
                </a:solidFill>
                <a:latin typeface="Raleway Medium" pitchFamily="34" charset="0"/>
                <a:ea typeface="Raleway Medium" pitchFamily="34" charset="-122"/>
                <a:cs typeface="Raleway Medium" pitchFamily="34" charset="-120"/>
              </a:rPr>
              <a:t>Conclusão Final:</a:t>
            </a:r>
            <a:pPr algn="l" indent="0" marL="0">
              <a:lnSpc>
                <a:spcPts val="1900"/>
              </a:lnSpc>
              <a:buNone/>
            </a:pPr>
            <a:r>
              <a:rPr lang="en-US" sz="1200" dirty="0">
                <a:solidFill>
                  <a:srgbClr val="FFFFFF"/>
                </a:solidFill>
                <a:latin typeface="Raleway Medium" pitchFamily="34" charset="0"/>
                <a:ea typeface="Raleway Medium" pitchFamily="34" charset="-122"/>
                <a:cs typeface="Raleway Medium" pitchFamily="34" charset="-120"/>
              </a:rPr>
              <a:t> O mapeamento de processos, quando articulado com capacitação e governança, constitui-se em alavanca para a competitividade e a sustentabilidade das PMEs, representando uma ferramenta acessível, útil e eficaz para a gestão empresarial moderna.</a:t>
            </a:r>
            <a:endParaRPr lang="en-US" sz="1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Shape 0"/>
          <p:cNvSpPr/>
          <p:nvPr/>
        </p:nvSpPr>
        <p:spPr>
          <a:xfrm>
            <a:off x="433507" y="243840"/>
            <a:ext cx="13763387" cy="7741920"/>
          </a:xfrm>
          <a:prstGeom prst="roundRect">
            <a:avLst>
              <a:gd name="adj" fmla="val 4772"/>
            </a:avLst>
          </a:prstGeom>
          <a:solidFill>
            <a:srgbClr val="27272B"/>
          </a:solidFill>
          <a:ln/>
        </p:spPr>
      </p:sp>
      <p:sp>
        <p:nvSpPr>
          <p:cNvPr id="3" name="Text 1"/>
          <p:cNvSpPr/>
          <p:nvPr/>
        </p:nvSpPr>
        <p:spPr>
          <a:xfrm>
            <a:off x="1262420" y="1034415"/>
            <a:ext cx="4675465" cy="427553"/>
          </a:xfrm>
          <a:prstGeom prst="rect">
            <a:avLst/>
          </a:prstGeom>
          <a:noFill/>
          <a:ln/>
        </p:spPr>
        <p:txBody>
          <a:bodyPr wrap="none" lIns="0" tIns="0" rIns="0" bIns="0" rtlCol="0" anchor="t"/>
          <a:lstStyle/>
          <a:p>
            <a:pPr algn="l" indent="0" marL="0">
              <a:lnSpc>
                <a:spcPts val="3350"/>
              </a:lnSpc>
              <a:buNone/>
            </a:pPr>
            <a:r>
              <a:rPr lang="en-US" sz="2650" b="1" dirty="0">
                <a:solidFill>
                  <a:srgbClr val="FFE14D"/>
                </a:solidFill>
                <a:latin typeface="Comfortaa Bold" pitchFamily="34" charset="0"/>
                <a:ea typeface="Comfortaa Bold" pitchFamily="34" charset="-122"/>
                <a:cs typeface="Comfortaa Bold" pitchFamily="34" charset="-120"/>
              </a:rPr>
              <a:t>Referências Bibliográficas</a:t>
            </a:r>
            <a:endParaRPr lang="en-US" sz="2650" dirty="0"/>
          </a:p>
        </p:txBody>
      </p:sp>
      <p:sp>
        <p:nvSpPr>
          <p:cNvPr id="4" name="Text 2"/>
          <p:cNvSpPr/>
          <p:nvPr/>
        </p:nvSpPr>
        <p:spPr>
          <a:xfrm>
            <a:off x="1262420" y="1769864"/>
            <a:ext cx="12105561" cy="196929"/>
          </a:xfrm>
          <a:prstGeom prst="rect">
            <a:avLst/>
          </a:prstGeom>
          <a:noFill/>
          <a:ln/>
        </p:spPr>
        <p:txBody>
          <a:bodyPr wrap="none" lIns="0" tIns="0" rIns="0" bIns="0" rtlCol="0" anchor="t"/>
          <a:lstStyle/>
          <a:p>
            <a:pPr algn="l" indent="0" marL="0">
              <a:lnSpc>
                <a:spcPts val="1550"/>
              </a:lnSpc>
              <a:buNone/>
            </a:pPr>
            <a:r>
              <a:rPr lang="en-US" sz="950" dirty="0">
                <a:solidFill>
                  <a:srgbClr val="D7D4CC"/>
                </a:solidFill>
                <a:latin typeface="Raleway Medium" pitchFamily="34" charset="0"/>
                <a:ea typeface="Raleway Medium" pitchFamily="34" charset="-122"/>
                <a:cs typeface="Raleway Medium" pitchFamily="34" charset="-120"/>
              </a:rPr>
              <a:t>AGÊNCIA BRASILEIRA DE NORMAS TÉCNICAS. NBR 14724:2018 — Informação e documentação — Trabalhos acadêmicos — Apresentação. Rio de Janeiro: ABNT, 2018.</a:t>
            </a:r>
            <a:endParaRPr lang="en-US" sz="950" dirty="0"/>
          </a:p>
        </p:txBody>
      </p:sp>
      <p:sp>
        <p:nvSpPr>
          <p:cNvPr id="5" name="Text 3"/>
          <p:cNvSpPr/>
          <p:nvPr/>
        </p:nvSpPr>
        <p:spPr>
          <a:xfrm>
            <a:off x="1262420" y="2139910"/>
            <a:ext cx="12105561" cy="393859"/>
          </a:xfrm>
          <a:prstGeom prst="rect">
            <a:avLst/>
          </a:prstGeom>
          <a:noFill/>
          <a:ln/>
        </p:spPr>
        <p:txBody>
          <a:bodyPr wrap="square" lIns="0" tIns="0" rIns="0" bIns="0" rtlCol="0" anchor="t"/>
          <a:lstStyle/>
          <a:p>
            <a:pPr algn="l" indent="0" marL="0">
              <a:lnSpc>
                <a:spcPts val="1550"/>
              </a:lnSpc>
              <a:buNone/>
            </a:pPr>
            <a:r>
              <a:rPr lang="en-US" sz="950" dirty="0">
                <a:solidFill>
                  <a:srgbClr val="D7D4CC"/>
                </a:solidFill>
                <a:latin typeface="Raleway Medium" pitchFamily="34" charset="0"/>
                <a:ea typeface="Raleway Medium" pitchFamily="34" charset="-122"/>
                <a:cs typeface="Raleway Medium" pitchFamily="34" charset="-120"/>
              </a:rPr>
              <a:t>AGOSTINI, Manuela Rösing. Da administração legal ao business process management: o mapeamento de processos de negócio em escritórios de advocacia. Dissertação (Mestrado em Administração) — Universidade de Caxias do Sul, Caxias do Sul, 2010.</a:t>
            </a:r>
            <a:endParaRPr lang="en-US" sz="950" dirty="0"/>
          </a:p>
        </p:txBody>
      </p:sp>
      <p:sp>
        <p:nvSpPr>
          <p:cNvPr id="6" name="Text 4"/>
          <p:cNvSpPr/>
          <p:nvPr/>
        </p:nvSpPr>
        <p:spPr>
          <a:xfrm>
            <a:off x="1262420" y="2706886"/>
            <a:ext cx="12105561" cy="393859"/>
          </a:xfrm>
          <a:prstGeom prst="rect">
            <a:avLst/>
          </a:prstGeom>
          <a:noFill/>
          <a:ln/>
        </p:spPr>
        <p:txBody>
          <a:bodyPr wrap="square" lIns="0" tIns="0" rIns="0" bIns="0" rtlCol="0" anchor="t"/>
          <a:lstStyle/>
          <a:p>
            <a:pPr algn="l" indent="0" marL="0">
              <a:lnSpc>
                <a:spcPts val="1550"/>
              </a:lnSpc>
              <a:buNone/>
            </a:pPr>
            <a:r>
              <a:rPr lang="en-US" sz="950" dirty="0">
                <a:solidFill>
                  <a:srgbClr val="D7D4CC"/>
                </a:solidFill>
                <a:latin typeface="Raleway Medium" pitchFamily="34" charset="0"/>
                <a:ea typeface="Raleway Medium" pitchFamily="34" charset="-122"/>
                <a:cs typeface="Raleway Medium" pitchFamily="34" charset="-120"/>
              </a:rPr>
              <a:t>BAINES, T. S.; LIGHTFOOT, H. W.; PEPPARD, J.; JOHNSON, M.; TIWARI, A.; SHEHAB, E.; SWINK, M. Towards an operations strategy for product‑centric servitization. International Journal of Operations &amp; Production Management, v. 29, n. 5, p. 494–519, 2009.</a:t>
            </a:r>
            <a:endParaRPr lang="en-US" sz="950" dirty="0"/>
          </a:p>
        </p:txBody>
      </p:sp>
      <p:sp>
        <p:nvSpPr>
          <p:cNvPr id="7" name="Text 5"/>
          <p:cNvSpPr/>
          <p:nvPr/>
        </p:nvSpPr>
        <p:spPr>
          <a:xfrm>
            <a:off x="1262420" y="3273862"/>
            <a:ext cx="12105561" cy="196929"/>
          </a:xfrm>
          <a:prstGeom prst="rect">
            <a:avLst/>
          </a:prstGeom>
          <a:noFill/>
          <a:ln/>
        </p:spPr>
        <p:txBody>
          <a:bodyPr wrap="none" lIns="0" tIns="0" rIns="0" bIns="0" rtlCol="0" anchor="t"/>
          <a:lstStyle/>
          <a:p>
            <a:pPr algn="l" indent="0" marL="0">
              <a:lnSpc>
                <a:spcPts val="1550"/>
              </a:lnSpc>
              <a:buNone/>
            </a:pPr>
            <a:r>
              <a:rPr lang="en-US" sz="950" dirty="0">
                <a:solidFill>
                  <a:srgbClr val="D7D4CC"/>
                </a:solidFill>
                <a:latin typeface="Raleway Medium" pitchFamily="34" charset="0"/>
                <a:ea typeface="Raleway Medium" pitchFamily="34" charset="-122"/>
                <a:cs typeface="Raleway Medium" pitchFamily="34" charset="-120"/>
              </a:rPr>
              <a:t>BARDIN, Laurence. Análise de conteúdo. 4. ed. São Paulo: Edições 70, 2016.</a:t>
            </a:r>
            <a:endParaRPr lang="en-US" sz="950" dirty="0"/>
          </a:p>
        </p:txBody>
      </p:sp>
      <p:sp>
        <p:nvSpPr>
          <p:cNvPr id="8" name="Text 6"/>
          <p:cNvSpPr/>
          <p:nvPr/>
        </p:nvSpPr>
        <p:spPr>
          <a:xfrm>
            <a:off x="1262420" y="3643908"/>
            <a:ext cx="12105561" cy="393859"/>
          </a:xfrm>
          <a:prstGeom prst="rect">
            <a:avLst/>
          </a:prstGeom>
          <a:noFill/>
          <a:ln/>
        </p:spPr>
        <p:txBody>
          <a:bodyPr wrap="square" lIns="0" tIns="0" rIns="0" bIns="0" rtlCol="0" anchor="t"/>
          <a:lstStyle/>
          <a:p>
            <a:pPr algn="l" indent="0" marL="0">
              <a:lnSpc>
                <a:spcPts val="1550"/>
              </a:lnSpc>
              <a:buNone/>
            </a:pPr>
            <a:r>
              <a:rPr lang="en-US" sz="950" dirty="0">
                <a:solidFill>
                  <a:srgbClr val="D7D4CC"/>
                </a:solidFill>
                <a:latin typeface="Raleway Medium" pitchFamily="34" charset="0"/>
                <a:ea typeface="Raleway Medium" pitchFamily="34" charset="-122"/>
                <a:cs typeface="Raleway Medium" pitchFamily="34" charset="-120"/>
              </a:rPr>
              <a:t>COSTA, Alan Marinho; MATTOS, Allana Kedry de Matos; RODRIGUES, Nathália Monteiro; BARBOZA, Douglas Vieira. Aplicando a modelagem de processos de negócio em uma retificadora de motores em Cabo Frio‑RJ. Brazilian Journal of Production Engineering, v. 5, n. 2, p. 130–142, 2019.</a:t>
            </a:r>
            <a:endParaRPr lang="en-US" sz="950" dirty="0"/>
          </a:p>
        </p:txBody>
      </p:sp>
      <p:sp>
        <p:nvSpPr>
          <p:cNvPr id="9" name="Text 7"/>
          <p:cNvSpPr/>
          <p:nvPr/>
        </p:nvSpPr>
        <p:spPr>
          <a:xfrm>
            <a:off x="1262420" y="4210883"/>
            <a:ext cx="12105561" cy="196929"/>
          </a:xfrm>
          <a:prstGeom prst="rect">
            <a:avLst/>
          </a:prstGeom>
          <a:noFill/>
          <a:ln/>
        </p:spPr>
        <p:txBody>
          <a:bodyPr wrap="none" lIns="0" tIns="0" rIns="0" bIns="0" rtlCol="0" anchor="t"/>
          <a:lstStyle/>
          <a:p>
            <a:pPr algn="l" indent="0" marL="0">
              <a:lnSpc>
                <a:spcPts val="1550"/>
              </a:lnSpc>
              <a:buNone/>
            </a:pPr>
            <a:r>
              <a:rPr lang="en-US" sz="950" dirty="0">
                <a:solidFill>
                  <a:srgbClr val="D7D4CC"/>
                </a:solidFill>
                <a:latin typeface="Raleway Medium" pitchFamily="34" charset="0"/>
                <a:ea typeface="Raleway Medium" pitchFamily="34" charset="-122"/>
                <a:cs typeface="Raleway Medium" pitchFamily="34" charset="-120"/>
              </a:rPr>
              <a:t>DAVENPORT, Thomas H. Process Innovation: Reengineering Work through Information Technology. Boston: Harvard Business School Press, 1993.</a:t>
            </a:r>
            <a:endParaRPr lang="en-US" sz="950" dirty="0"/>
          </a:p>
        </p:txBody>
      </p:sp>
      <p:sp>
        <p:nvSpPr>
          <p:cNvPr id="10" name="Text 8"/>
          <p:cNvSpPr/>
          <p:nvPr/>
        </p:nvSpPr>
        <p:spPr>
          <a:xfrm>
            <a:off x="1262420" y="4580930"/>
            <a:ext cx="12105561" cy="196929"/>
          </a:xfrm>
          <a:prstGeom prst="rect">
            <a:avLst/>
          </a:prstGeom>
          <a:noFill/>
          <a:ln/>
        </p:spPr>
        <p:txBody>
          <a:bodyPr wrap="none" lIns="0" tIns="0" rIns="0" bIns="0" rtlCol="0" anchor="t"/>
          <a:lstStyle/>
          <a:p>
            <a:pPr algn="l" indent="0" marL="0">
              <a:lnSpc>
                <a:spcPts val="1550"/>
              </a:lnSpc>
              <a:buNone/>
            </a:pPr>
            <a:r>
              <a:rPr lang="en-US" sz="950" dirty="0">
                <a:solidFill>
                  <a:srgbClr val="D7D4CC"/>
                </a:solidFill>
                <a:latin typeface="Raleway Medium" pitchFamily="34" charset="0"/>
                <a:ea typeface="Raleway Medium" pitchFamily="34" charset="-122"/>
                <a:cs typeface="Raleway Medium" pitchFamily="34" charset="-120"/>
              </a:rPr>
              <a:t>DEMING, W. Edwards. Out of the Crisis. Cambridge, MA: Massachusetts Institute of Technology, Center for Advanced Engineering Study, 1986.</a:t>
            </a:r>
            <a:endParaRPr lang="en-US" sz="950" dirty="0"/>
          </a:p>
        </p:txBody>
      </p:sp>
      <p:sp>
        <p:nvSpPr>
          <p:cNvPr id="11" name="Text 9"/>
          <p:cNvSpPr/>
          <p:nvPr/>
        </p:nvSpPr>
        <p:spPr>
          <a:xfrm>
            <a:off x="1262420" y="4950976"/>
            <a:ext cx="12105561" cy="196929"/>
          </a:xfrm>
          <a:prstGeom prst="rect">
            <a:avLst/>
          </a:prstGeom>
          <a:noFill/>
          <a:ln/>
        </p:spPr>
        <p:txBody>
          <a:bodyPr wrap="none" lIns="0" tIns="0" rIns="0" bIns="0" rtlCol="0" anchor="t"/>
          <a:lstStyle/>
          <a:p>
            <a:pPr algn="l" indent="0" marL="0">
              <a:lnSpc>
                <a:spcPts val="1550"/>
              </a:lnSpc>
              <a:buNone/>
            </a:pPr>
            <a:r>
              <a:rPr lang="en-US" sz="950" dirty="0">
                <a:solidFill>
                  <a:srgbClr val="D7D4CC"/>
                </a:solidFill>
                <a:latin typeface="Raleway Medium" pitchFamily="34" charset="0"/>
                <a:ea typeface="Raleway Medium" pitchFamily="34" charset="-122"/>
                <a:cs typeface="Raleway Medium" pitchFamily="34" charset="-120"/>
              </a:rPr>
              <a:t>GEORGE, Michael L. Lean Six Sigma: Combining Six Sigma Quality with Lean Production Speed. New York: McGraw‑Hill, 2002.</a:t>
            </a:r>
            <a:endParaRPr lang="en-US" sz="950" dirty="0"/>
          </a:p>
        </p:txBody>
      </p:sp>
      <p:sp>
        <p:nvSpPr>
          <p:cNvPr id="12" name="Text 10"/>
          <p:cNvSpPr/>
          <p:nvPr/>
        </p:nvSpPr>
        <p:spPr>
          <a:xfrm>
            <a:off x="1262420" y="5321022"/>
            <a:ext cx="12105561" cy="393859"/>
          </a:xfrm>
          <a:prstGeom prst="rect">
            <a:avLst/>
          </a:prstGeom>
          <a:noFill/>
          <a:ln/>
        </p:spPr>
        <p:txBody>
          <a:bodyPr wrap="square" lIns="0" tIns="0" rIns="0" bIns="0" rtlCol="0" anchor="t"/>
          <a:lstStyle/>
          <a:p>
            <a:pPr algn="l" indent="0" marL="0">
              <a:lnSpc>
                <a:spcPts val="1550"/>
              </a:lnSpc>
              <a:buNone/>
            </a:pPr>
            <a:r>
              <a:rPr lang="en-US" sz="950" dirty="0">
                <a:solidFill>
                  <a:srgbClr val="D7D4CC"/>
                </a:solidFill>
                <a:latin typeface="Raleway Medium" pitchFamily="34" charset="0"/>
                <a:ea typeface="Raleway Medium" pitchFamily="34" charset="-122"/>
                <a:cs typeface="Raleway Medium" pitchFamily="34" charset="-120"/>
              </a:rPr>
              <a:t>KIPPER, L. M.; ELLWANGER, M. C.; JACOBS, G.; BENÍTEZ NARA, E. O.; FROZZA, R. Gestão por processos: comparação e análise entre metodologias para implantação da gestão orientada a processos e seus principais conceitos. Revista Tecno‑Lógica, v. 15, n. 2, p. 89–99, jul./dez. 2011.</a:t>
            </a:r>
            <a:endParaRPr lang="en-US" sz="950" dirty="0"/>
          </a:p>
        </p:txBody>
      </p:sp>
      <p:sp>
        <p:nvSpPr>
          <p:cNvPr id="13" name="Text 11"/>
          <p:cNvSpPr/>
          <p:nvPr/>
        </p:nvSpPr>
        <p:spPr>
          <a:xfrm>
            <a:off x="1262420" y="5887998"/>
            <a:ext cx="12105561" cy="196929"/>
          </a:xfrm>
          <a:prstGeom prst="rect">
            <a:avLst/>
          </a:prstGeom>
          <a:noFill/>
          <a:ln/>
        </p:spPr>
        <p:txBody>
          <a:bodyPr wrap="none" lIns="0" tIns="0" rIns="0" bIns="0" rtlCol="0" anchor="t"/>
          <a:lstStyle/>
          <a:p>
            <a:pPr algn="l" indent="0" marL="0">
              <a:lnSpc>
                <a:spcPts val="1550"/>
              </a:lnSpc>
              <a:buNone/>
            </a:pPr>
            <a:r>
              <a:rPr lang="en-US" sz="950" dirty="0">
                <a:solidFill>
                  <a:srgbClr val="D7D4CC"/>
                </a:solidFill>
                <a:latin typeface="Raleway Medium" pitchFamily="34" charset="0"/>
                <a:ea typeface="Raleway Medium" pitchFamily="34" charset="-122"/>
                <a:cs typeface="Raleway Medium" pitchFamily="34" charset="-120"/>
              </a:rPr>
              <a:t>ROSEMANN, Michael; VOM BROCKE, Jan (eds.). Handbook on Business Process Management: Introduction, Methods and Information Systems. Berlin: Springer, 2015.</a:t>
            </a:r>
            <a:endParaRPr lang="en-US" sz="950" dirty="0"/>
          </a:p>
        </p:txBody>
      </p:sp>
      <p:sp>
        <p:nvSpPr>
          <p:cNvPr id="14" name="Text 12"/>
          <p:cNvSpPr/>
          <p:nvPr/>
        </p:nvSpPr>
        <p:spPr>
          <a:xfrm>
            <a:off x="1262420" y="6258044"/>
            <a:ext cx="12105561" cy="196929"/>
          </a:xfrm>
          <a:prstGeom prst="rect">
            <a:avLst/>
          </a:prstGeom>
          <a:noFill/>
          <a:ln/>
        </p:spPr>
        <p:txBody>
          <a:bodyPr wrap="none" lIns="0" tIns="0" rIns="0" bIns="0" rtlCol="0" anchor="t"/>
          <a:lstStyle/>
          <a:p>
            <a:pPr algn="l" indent="0" marL="0">
              <a:lnSpc>
                <a:spcPts val="1550"/>
              </a:lnSpc>
              <a:buNone/>
            </a:pPr>
            <a:r>
              <a:rPr lang="en-US" sz="950" dirty="0">
                <a:solidFill>
                  <a:srgbClr val="D7D4CC"/>
                </a:solidFill>
                <a:latin typeface="Raleway Medium" pitchFamily="34" charset="0"/>
                <a:ea typeface="Raleway Medium" pitchFamily="34" charset="-122"/>
                <a:cs typeface="Raleway Medium" pitchFamily="34" charset="-120"/>
              </a:rPr>
              <a:t>SCHEIN, Edgar H. Organizational Culture and Leadership. 4. ed. San Francisco: Jossey‑Bass, 2010.</a:t>
            </a:r>
            <a:endParaRPr lang="en-US" sz="950" dirty="0"/>
          </a:p>
        </p:txBody>
      </p:sp>
      <p:sp>
        <p:nvSpPr>
          <p:cNvPr id="15" name="Text 13"/>
          <p:cNvSpPr/>
          <p:nvPr/>
        </p:nvSpPr>
        <p:spPr>
          <a:xfrm>
            <a:off x="1262420" y="6628090"/>
            <a:ext cx="12105561" cy="196929"/>
          </a:xfrm>
          <a:prstGeom prst="rect">
            <a:avLst/>
          </a:prstGeom>
          <a:noFill/>
          <a:ln/>
        </p:spPr>
        <p:txBody>
          <a:bodyPr wrap="none" lIns="0" tIns="0" rIns="0" bIns="0" rtlCol="0" anchor="t"/>
          <a:lstStyle/>
          <a:p>
            <a:pPr algn="l" indent="0" marL="0">
              <a:lnSpc>
                <a:spcPts val="1550"/>
              </a:lnSpc>
              <a:buNone/>
            </a:pPr>
            <a:r>
              <a:rPr lang="en-US" sz="950" dirty="0">
                <a:solidFill>
                  <a:srgbClr val="D7D4CC"/>
                </a:solidFill>
                <a:latin typeface="Raleway Medium" pitchFamily="34" charset="0"/>
                <a:ea typeface="Raleway Medium" pitchFamily="34" charset="-122"/>
                <a:cs typeface="Raleway Medium" pitchFamily="34" charset="-120"/>
              </a:rPr>
              <a:t>SEBRAE. Mapear processos ajuda na competitividade das empresas. 11 jun. 2023.</a:t>
            </a:r>
            <a:endParaRPr lang="en-US" sz="950" dirty="0"/>
          </a:p>
        </p:txBody>
      </p:sp>
      <p:sp>
        <p:nvSpPr>
          <p:cNvPr id="16" name="Text 14"/>
          <p:cNvSpPr/>
          <p:nvPr/>
        </p:nvSpPr>
        <p:spPr>
          <a:xfrm>
            <a:off x="1262420" y="6998137"/>
            <a:ext cx="12105561" cy="196929"/>
          </a:xfrm>
          <a:prstGeom prst="rect">
            <a:avLst/>
          </a:prstGeom>
          <a:noFill/>
          <a:ln/>
        </p:spPr>
        <p:txBody>
          <a:bodyPr wrap="none" lIns="0" tIns="0" rIns="0" bIns="0" rtlCol="0" anchor="t"/>
          <a:lstStyle/>
          <a:p>
            <a:pPr algn="l" indent="0" marL="0">
              <a:lnSpc>
                <a:spcPts val="1550"/>
              </a:lnSpc>
              <a:buNone/>
            </a:pPr>
            <a:r>
              <a:rPr lang="en-US" sz="950" dirty="0">
                <a:solidFill>
                  <a:srgbClr val="D7D4CC"/>
                </a:solidFill>
                <a:latin typeface="Raleway Medium" pitchFamily="34" charset="0"/>
                <a:ea typeface="Raleway Medium" pitchFamily="34" charset="-122"/>
                <a:cs typeface="Raleway Medium" pitchFamily="34" charset="-120"/>
              </a:rPr>
              <a:t>WOMACK, James P.; JONES, Daniel T. Lean Thinking: Banish Waste and Create Wealth in Your Corporation. Revised and updated ed. New York: Free Press, 2003.</a:t>
            </a:r>
            <a:endParaRPr lang="en-US" sz="9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Shape 0"/>
          <p:cNvSpPr/>
          <p:nvPr/>
        </p:nvSpPr>
        <p:spPr>
          <a:xfrm>
            <a:off x="433507" y="243840"/>
            <a:ext cx="13763387" cy="7741920"/>
          </a:xfrm>
          <a:prstGeom prst="roundRect">
            <a:avLst>
              <a:gd name="adj" fmla="val 7342"/>
            </a:avLst>
          </a:prstGeom>
          <a:solidFill>
            <a:srgbClr val="27272B"/>
          </a:solidFill>
          <a:ln/>
        </p:spPr>
      </p:sp>
      <p:pic>
        <p:nvPicPr>
          <p:cNvPr id="3" name="Image 0" descr="preencoded.png">    </p:cNvPr>
          <p:cNvPicPr>
            <a:picLocks noChangeAspect="1"/>
          </p:cNvPicPr>
          <p:nvPr/>
        </p:nvPicPr>
        <p:blipFill>
          <a:blip r:embed="rId1"/>
          <a:stretch>
            <a:fillRect/>
          </a:stretch>
        </p:blipFill>
        <p:spPr>
          <a:xfrm>
            <a:off x="433507" y="243840"/>
            <a:ext cx="13763387" cy="3256478"/>
          </a:xfrm>
          <a:prstGeom prst="rect">
            <a:avLst/>
          </a:prstGeom>
        </p:spPr>
      </p:pic>
      <p:sp>
        <p:nvSpPr>
          <p:cNvPr id="4" name="Text 1"/>
          <p:cNvSpPr/>
          <p:nvPr/>
        </p:nvSpPr>
        <p:spPr>
          <a:xfrm>
            <a:off x="1262420" y="4805601"/>
            <a:ext cx="12105561" cy="1578769"/>
          </a:xfrm>
          <a:prstGeom prst="rect">
            <a:avLst/>
          </a:prstGeom>
          <a:noFill/>
          <a:ln/>
        </p:spPr>
        <p:txBody>
          <a:bodyPr wrap="square" lIns="0" tIns="0" rIns="0" bIns="0" rtlCol="0" anchor="t"/>
          <a:lstStyle/>
          <a:p>
            <a:pPr algn="ctr" indent="0" marL="0">
              <a:lnSpc>
                <a:spcPts val="4100"/>
              </a:lnSpc>
              <a:buNone/>
            </a:pPr>
            <a:r>
              <a:rPr lang="en-US" sz="3300" b="1" dirty="0">
                <a:solidFill>
                  <a:srgbClr val="FFE14D"/>
                </a:solidFill>
                <a:latin typeface="Comfortaa Bold" pitchFamily="34" charset="0"/>
                <a:ea typeface="Comfortaa Bold" pitchFamily="34" charset="-122"/>
                <a:cs typeface="Comfortaa Bold" pitchFamily="34" charset="-120"/>
              </a:rPr>
              <a:t>“Como o mapeamento de processos contribui para a organização, a eficiência operacional e a competitividade de pequenas e médias empresas?”</a:t>
            </a:r>
            <a:endParaRPr lang="en-US" sz="33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Shape 0"/>
          <p:cNvSpPr/>
          <p:nvPr/>
        </p:nvSpPr>
        <p:spPr>
          <a:xfrm>
            <a:off x="433507" y="243840"/>
            <a:ext cx="13763387" cy="7741920"/>
          </a:xfrm>
          <a:prstGeom prst="roundRect">
            <a:avLst>
              <a:gd name="adj" fmla="val 5140"/>
            </a:avLst>
          </a:prstGeom>
          <a:solidFill>
            <a:srgbClr val="27272B"/>
          </a:solidFill>
          <a:ln/>
        </p:spPr>
      </p:sp>
      <p:pic>
        <p:nvPicPr>
          <p:cNvPr id="3" name="Image 0" descr="preencoded.png">    </p:cNvPr>
          <p:cNvPicPr>
            <a:picLocks noChangeAspect="1"/>
          </p:cNvPicPr>
          <p:nvPr/>
        </p:nvPicPr>
        <p:blipFill>
          <a:blip r:embed="rId1"/>
          <a:stretch>
            <a:fillRect/>
          </a:stretch>
        </p:blipFill>
        <p:spPr>
          <a:xfrm>
            <a:off x="433507" y="243840"/>
            <a:ext cx="5677257" cy="7741920"/>
          </a:xfrm>
          <a:prstGeom prst="rect">
            <a:avLst/>
          </a:prstGeom>
        </p:spPr>
      </p:pic>
      <p:sp>
        <p:nvSpPr>
          <p:cNvPr id="4" name="Text 1"/>
          <p:cNvSpPr/>
          <p:nvPr/>
        </p:nvSpPr>
        <p:spPr>
          <a:xfrm>
            <a:off x="6423660" y="936665"/>
            <a:ext cx="3684270" cy="460415"/>
          </a:xfrm>
          <a:prstGeom prst="rect">
            <a:avLst/>
          </a:prstGeom>
          <a:noFill/>
          <a:ln/>
        </p:spPr>
        <p:txBody>
          <a:bodyPr wrap="none" lIns="0" tIns="0" rIns="0" bIns="0" rtlCol="0" anchor="t"/>
          <a:lstStyle/>
          <a:p>
            <a:pPr algn="l" indent="0" marL="0">
              <a:lnSpc>
                <a:spcPts val="3600"/>
              </a:lnSpc>
              <a:buNone/>
            </a:pPr>
            <a:r>
              <a:rPr lang="en-US" sz="2900" b="1" dirty="0">
                <a:solidFill>
                  <a:srgbClr val="FFE14D"/>
                </a:solidFill>
                <a:latin typeface="Comfortaa Bold" pitchFamily="34" charset="0"/>
                <a:ea typeface="Comfortaa Bold" pitchFamily="34" charset="-122"/>
                <a:cs typeface="Comfortaa Bold" pitchFamily="34" charset="-120"/>
              </a:rPr>
              <a:t>INTRODUÇÃO</a:t>
            </a:r>
            <a:endParaRPr lang="en-US" sz="2900" dirty="0"/>
          </a:p>
        </p:txBody>
      </p:sp>
      <p:sp>
        <p:nvSpPr>
          <p:cNvPr id="5" name="Text 2"/>
          <p:cNvSpPr/>
          <p:nvPr/>
        </p:nvSpPr>
        <p:spPr>
          <a:xfrm>
            <a:off x="6423660" y="1463278"/>
            <a:ext cx="6895028" cy="460415"/>
          </a:xfrm>
          <a:prstGeom prst="rect">
            <a:avLst/>
          </a:prstGeom>
          <a:noFill/>
          <a:ln/>
        </p:spPr>
        <p:txBody>
          <a:bodyPr wrap="none" lIns="0" tIns="0" rIns="0" bIns="0" rtlCol="0" anchor="t"/>
          <a:lstStyle/>
          <a:p>
            <a:pPr algn="l" indent="0" marL="0">
              <a:lnSpc>
                <a:spcPts val="3600"/>
              </a:lnSpc>
              <a:buNone/>
            </a:pPr>
            <a:r>
              <a:rPr lang="en-US" sz="2900" b="1" dirty="0">
                <a:solidFill>
                  <a:srgbClr val="FFE14D"/>
                </a:solidFill>
                <a:latin typeface="Comfortaa Bold" pitchFamily="34" charset="0"/>
                <a:ea typeface="Comfortaa Bold" pitchFamily="34" charset="-122"/>
                <a:cs typeface="Comfortaa Bold" pitchFamily="34" charset="-120"/>
              </a:rPr>
              <a:t>A Busca por Eficiência Operacional</a:t>
            </a:r>
            <a:endParaRPr lang="en-US" sz="2900" dirty="0"/>
          </a:p>
        </p:txBody>
      </p:sp>
      <p:sp>
        <p:nvSpPr>
          <p:cNvPr id="6" name="Text 3"/>
          <p:cNvSpPr/>
          <p:nvPr/>
        </p:nvSpPr>
        <p:spPr>
          <a:xfrm>
            <a:off x="6423660" y="2172295"/>
            <a:ext cx="6944201" cy="1657945"/>
          </a:xfrm>
          <a:prstGeom prst="rect">
            <a:avLst/>
          </a:prstGeom>
          <a:noFill/>
          <a:ln/>
        </p:spPr>
        <p:txBody>
          <a:bodyPr wrap="square" lIns="0" tIns="0" rIns="0" bIns="0" rtlCol="0" anchor="t"/>
          <a:lstStyle/>
          <a:p>
            <a:pPr algn="l" indent="0" marL="0">
              <a:lnSpc>
                <a:spcPts val="2600"/>
              </a:lnSpc>
              <a:buNone/>
            </a:pPr>
            <a:r>
              <a:rPr lang="en-US" sz="1600" dirty="0">
                <a:solidFill>
                  <a:srgbClr val="D7D4CC"/>
                </a:solidFill>
                <a:latin typeface="Raleway Medium" pitchFamily="34" charset="0"/>
                <a:ea typeface="Raleway Medium" pitchFamily="34" charset="-122"/>
                <a:cs typeface="Raleway Medium" pitchFamily="34" charset="-120"/>
              </a:rPr>
              <a:t>A busca por eficiência operacional tornou-se um fator determinante para a competitividade de pequenas e médias empresas (PMEs). O mapeamento de processos configura-se como uma ferramenta estratégica capaz de padronizar atividades, reduzir custos, otimizar o tempo de execução e elevar a produtividade interna.</a:t>
            </a:r>
            <a:endParaRPr lang="en-US" sz="1600" dirty="0"/>
          </a:p>
        </p:txBody>
      </p:sp>
      <p:sp>
        <p:nvSpPr>
          <p:cNvPr id="7" name="Text 4"/>
          <p:cNvSpPr/>
          <p:nvPr/>
        </p:nvSpPr>
        <p:spPr>
          <a:xfrm>
            <a:off x="6423660" y="4016693"/>
            <a:ext cx="6944201" cy="1657945"/>
          </a:xfrm>
          <a:prstGeom prst="rect">
            <a:avLst/>
          </a:prstGeom>
          <a:noFill/>
          <a:ln/>
        </p:spPr>
        <p:txBody>
          <a:bodyPr wrap="square" lIns="0" tIns="0" rIns="0" bIns="0" rtlCol="0" anchor="t"/>
          <a:lstStyle/>
          <a:p>
            <a:pPr algn="l" indent="0" marL="0">
              <a:lnSpc>
                <a:spcPts val="2600"/>
              </a:lnSpc>
              <a:buNone/>
            </a:pPr>
            <a:r>
              <a:rPr lang="en-US" sz="1600" dirty="0">
                <a:solidFill>
                  <a:srgbClr val="D7D4CC"/>
                </a:solidFill>
                <a:latin typeface="Raleway Medium" pitchFamily="34" charset="0"/>
                <a:ea typeface="Raleway Medium" pitchFamily="34" charset="-122"/>
                <a:cs typeface="Raleway Medium" pitchFamily="34" charset="-120"/>
              </a:rPr>
              <a:t>Com a globalização e a rapidez em que as empresas precisam tomar decisões, vem ficando cada vez mais complicado se sobressair e se tornar competitivo no meio corporativo. As organizações precisam se diferenciar quando se trata da gestão dos negócios, sejam eles pequenos, médios ou grandes.</a:t>
            </a:r>
            <a:endParaRPr lang="en-US" sz="1600" dirty="0"/>
          </a:p>
        </p:txBody>
      </p:sp>
      <p:sp>
        <p:nvSpPr>
          <p:cNvPr id="8" name="Text 5"/>
          <p:cNvSpPr/>
          <p:nvPr/>
        </p:nvSpPr>
        <p:spPr>
          <a:xfrm>
            <a:off x="6423660" y="5943957"/>
            <a:ext cx="6944201" cy="547092"/>
          </a:xfrm>
          <a:prstGeom prst="rect">
            <a:avLst/>
          </a:prstGeom>
          <a:noFill/>
          <a:ln/>
        </p:spPr>
        <p:txBody>
          <a:bodyPr wrap="none" lIns="0" tIns="0" rIns="0" bIns="0" rtlCol="0" anchor="t"/>
          <a:lstStyle/>
          <a:p>
            <a:pPr algn="ctr" indent="0" marL="0">
              <a:lnSpc>
                <a:spcPts val="4300"/>
              </a:lnSpc>
              <a:buNone/>
            </a:pPr>
            <a:r>
              <a:rPr lang="en-US" sz="4300" b="1" dirty="0">
                <a:solidFill>
                  <a:srgbClr val="D7D4CC"/>
                </a:solidFill>
                <a:latin typeface="Comfortaa Bold" pitchFamily="34" charset="0"/>
                <a:ea typeface="Comfortaa Bold" pitchFamily="34" charset="-122"/>
                <a:cs typeface="Comfortaa Bold" pitchFamily="34" charset="-120"/>
              </a:rPr>
              <a:t>30%</a:t>
            </a:r>
            <a:endParaRPr lang="en-US" sz="4300" dirty="0"/>
          </a:p>
        </p:txBody>
      </p:sp>
      <p:sp>
        <p:nvSpPr>
          <p:cNvPr id="9" name="Text 6"/>
          <p:cNvSpPr/>
          <p:nvPr/>
        </p:nvSpPr>
        <p:spPr>
          <a:xfrm>
            <a:off x="8812887" y="6698218"/>
            <a:ext cx="2165628" cy="230148"/>
          </a:xfrm>
          <a:prstGeom prst="rect">
            <a:avLst/>
          </a:prstGeom>
          <a:noFill/>
          <a:ln/>
        </p:spPr>
        <p:txBody>
          <a:bodyPr wrap="none" lIns="0" tIns="0" rIns="0" bIns="0" rtlCol="0" anchor="t"/>
          <a:lstStyle/>
          <a:p>
            <a:pPr algn="ctr" indent="0" marL="0">
              <a:lnSpc>
                <a:spcPts val="1800"/>
              </a:lnSpc>
              <a:buNone/>
            </a:pPr>
            <a:r>
              <a:rPr lang="en-US" sz="1450" b="1" dirty="0">
                <a:solidFill>
                  <a:srgbClr val="D7D4CC"/>
                </a:solidFill>
                <a:latin typeface="Comfortaa Bold" pitchFamily="34" charset="0"/>
                <a:ea typeface="Comfortaa Bold" pitchFamily="34" charset="-122"/>
                <a:cs typeface="Comfortaa Bold" pitchFamily="34" charset="-120"/>
              </a:rPr>
              <a:t>Aumento de Eficiência</a:t>
            </a:r>
            <a:endParaRPr lang="en-US" sz="1450" dirty="0"/>
          </a:p>
        </p:txBody>
      </p:sp>
      <p:sp>
        <p:nvSpPr>
          <p:cNvPr id="10" name="Text 7"/>
          <p:cNvSpPr/>
          <p:nvPr/>
        </p:nvSpPr>
        <p:spPr>
          <a:xfrm>
            <a:off x="6423660" y="7027783"/>
            <a:ext cx="6944201" cy="265152"/>
          </a:xfrm>
          <a:prstGeom prst="rect">
            <a:avLst/>
          </a:prstGeom>
          <a:noFill/>
          <a:ln/>
        </p:spPr>
        <p:txBody>
          <a:bodyPr wrap="none" lIns="0" tIns="0" rIns="0" bIns="0" rtlCol="0" anchor="t"/>
          <a:lstStyle/>
          <a:p>
            <a:pPr algn="ctr" indent="0" marL="0">
              <a:lnSpc>
                <a:spcPts val="2050"/>
              </a:lnSpc>
              <a:buNone/>
            </a:pPr>
            <a:r>
              <a:rPr lang="en-US" sz="1300" dirty="0">
                <a:solidFill>
                  <a:srgbClr val="D7D4CC"/>
                </a:solidFill>
                <a:latin typeface="Raleway Medium" pitchFamily="34" charset="0"/>
                <a:ea typeface="Raleway Medium" pitchFamily="34" charset="-122"/>
                <a:cs typeface="Raleway Medium" pitchFamily="34" charset="-120"/>
              </a:rPr>
              <a:t>Ganho operacional segundo o Sebrae (2023)</a:t>
            </a:r>
            <a:endParaRPr lang="en-US" sz="13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Shape 0"/>
          <p:cNvSpPr/>
          <p:nvPr/>
        </p:nvSpPr>
        <p:spPr>
          <a:xfrm>
            <a:off x="433507" y="243840"/>
            <a:ext cx="13763387" cy="7741920"/>
          </a:xfrm>
          <a:prstGeom prst="roundRect">
            <a:avLst>
              <a:gd name="adj" fmla="val 4772"/>
            </a:avLst>
          </a:prstGeom>
          <a:solidFill>
            <a:srgbClr val="27272B"/>
          </a:solidFill>
          <a:ln/>
        </p:spPr>
      </p:sp>
      <p:pic>
        <p:nvPicPr>
          <p:cNvPr id="3" name="Image 0" descr="preencoded.png">    </p:cNvPr>
          <p:cNvPicPr>
            <a:picLocks noChangeAspect="1"/>
          </p:cNvPicPr>
          <p:nvPr/>
        </p:nvPicPr>
        <p:blipFill>
          <a:blip r:embed="rId1"/>
          <a:stretch>
            <a:fillRect/>
          </a:stretch>
        </p:blipFill>
        <p:spPr>
          <a:xfrm>
            <a:off x="433507" y="243840"/>
            <a:ext cx="3784759" cy="7741920"/>
          </a:xfrm>
          <a:prstGeom prst="rect">
            <a:avLst/>
          </a:prstGeom>
        </p:spPr>
      </p:pic>
      <p:sp>
        <p:nvSpPr>
          <p:cNvPr id="4" name="Text 1"/>
          <p:cNvSpPr/>
          <p:nvPr/>
        </p:nvSpPr>
        <p:spPr>
          <a:xfrm>
            <a:off x="4703207" y="961787"/>
            <a:ext cx="4258628" cy="427553"/>
          </a:xfrm>
          <a:prstGeom prst="rect">
            <a:avLst/>
          </a:prstGeom>
          <a:noFill/>
          <a:ln/>
        </p:spPr>
        <p:txBody>
          <a:bodyPr wrap="none" lIns="0" tIns="0" rIns="0" bIns="0" rtlCol="0" anchor="t"/>
          <a:lstStyle/>
          <a:p>
            <a:pPr algn="l" indent="0" marL="0">
              <a:lnSpc>
                <a:spcPts val="3350"/>
              </a:lnSpc>
              <a:buNone/>
            </a:pPr>
            <a:r>
              <a:rPr lang="en-US" sz="2650" b="1" dirty="0">
                <a:solidFill>
                  <a:srgbClr val="FFE14D"/>
                </a:solidFill>
                <a:latin typeface="Comfortaa Bold" pitchFamily="34" charset="0"/>
                <a:ea typeface="Comfortaa Bold" pitchFamily="34" charset="-122"/>
                <a:cs typeface="Comfortaa Bold" pitchFamily="34" charset="-120"/>
              </a:rPr>
              <a:t>REFERENCIAL TEÓRICO</a:t>
            </a:r>
            <a:endParaRPr lang="en-US" sz="2650" dirty="0"/>
          </a:p>
        </p:txBody>
      </p:sp>
      <p:sp>
        <p:nvSpPr>
          <p:cNvPr id="5" name="Text 2"/>
          <p:cNvSpPr/>
          <p:nvPr/>
        </p:nvSpPr>
        <p:spPr>
          <a:xfrm>
            <a:off x="4703207" y="1450896"/>
            <a:ext cx="6608207" cy="427553"/>
          </a:xfrm>
          <a:prstGeom prst="rect">
            <a:avLst/>
          </a:prstGeom>
          <a:noFill/>
          <a:ln/>
        </p:spPr>
        <p:txBody>
          <a:bodyPr wrap="none" lIns="0" tIns="0" rIns="0" bIns="0" rtlCol="0" anchor="t"/>
          <a:lstStyle/>
          <a:p>
            <a:pPr algn="l" indent="0" marL="0">
              <a:lnSpc>
                <a:spcPts val="3350"/>
              </a:lnSpc>
              <a:buNone/>
            </a:pPr>
            <a:r>
              <a:rPr lang="en-US" sz="2650" b="1" dirty="0">
                <a:solidFill>
                  <a:srgbClr val="FFE14D"/>
                </a:solidFill>
                <a:latin typeface="Comfortaa Bold" pitchFamily="34" charset="0"/>
                <a:ea typeface="Comfortaa Bold" pitchFamily="34" charset="-122"/>
                <a:cs typeface="Comfortaa Bold" pitchFamily="34" charset="-120"/>
              </a:rPr>
              <a:t>O Que é Mapeamento de Processos?</a:t>
            </a:r>
            <a:endParaRPr lang="en-US" sz="2650" dirty="0"/>
          </a:p>
        </p:txBody>
      </p:sp>
      <p:sp>
        <p:nvSpPr>
          <p:cNvPr id="6" name="Text 3"/>
          <p:cNvSpPr/>
          <p:nvPr/>
        </p:nvSpPr>
        <p:spPr>
          <a:xfrm>
            <a:off x="4703207" y="2109311"/>
            <a:ext cx="8664654" cy="1231106"/>
          </a:xfrm>
          <a:prstGeom prst="rect">
            <a:avLst/>
          </a:prstGeom>
          <a:noFill/>
          <a:ln/>
        </p:spPr>
        <p:txBody>
          <a:bodyPr wrap="square" lIns="0" tIns="0" rIns="0" bIns="0" rtlCol="0" anchor="t"/>
          <a:lstStyle/>
          <a:p>
            <a:pPr algn="l" indent="0" marL="0">
              <a:lnSpc>
                <a:spcPts val="2400"/>
              </a:lnSpc>
              <a:buNone/>
            </a:pPr>
            <a:r>
              <a:rPr lang="en-US" sz="1500" dirty="0">
                <a:solidFill>
                  <a:srgbClr val="D7D4CC"/>
                </a:solidFill>
                <a:latin typeface="Raleway Medium" pitchFamily="34" charset="0"/>
                <a:ea typeface="Raleway Medium" pitchFamily="34" charset="-122"/>
                <a:cs typeface="Raleway Medium" pitchFamily="34" charset="-120"/>
              </a:rPr>
              <a:t>Mapear um processo consiste em criar um desenho inicial, analisando como uma sequência de tarefas é realizada e como elas se relacionam entre si. É uma técnica que visa representar graficamente os fluxos de atividades dentro de uma organização, permitindo a visualização completa das etapas envolvidas na prestação de serviços ou produção de bens.</a:t>
            </a:r>
            <a:endParaRPr lang="en-US" sz="1500" dirty="0"/>
          </a:p>
        </p:txBody>
      </p:sp>
      <p:sp>
        <p:nvSpPr>
          <p:cNvPr id="7" name="Text 4"/>
          <p:cNvSpPr/>
          <p:nvPr/>
        </p:nvSpPr>
        <p:spPr>
          <a:xfrm>
            <a:off x="4703207" y="3513534"/>
            <a:ext cx="153948" cy="192405"/>
          </a:xfrm>
          <a:prstGeom prst="rect">
            <a:avLst/>
          </a:prstGeom>
          <a:noFill/>
          <a:ln/>
        </p:spPr>
        <p:txBody>
          <a:bodyPr wrap="none" lIns="0" tIns="0" rIns="0" bIns="0" rtlCol="0" anchor="t"/>
          <a:lstStyle/>
          <a:p>
            <a:pPr algn="l" indent="0" marL="0">
              <a:lnSpc>
                <a:spcPts val="1900"/>
              </a:lnSpc>
              <a:buNone/>
            </a:pPr>
            <a:r>
              <a:rPr lang="en-US" sz="1200" dirty="0">
                <a:solidFill>
                  <a:srgbClr val="D7D4CC"/>
                </a:solidFill>
                <a:latin typeface="Comfortaa Light" pitchFamily="34" charset="0"/>
                <a:ea typeface="Comfortaa Light" pitchFamily="34" charset="-122"/>
                <a:cs typeface="Comfortaa Light" pitchFamily="34" charset="-120"/>
              </a:rPr>
              <a:t>01</a:t>
            </a:r>
            <a:endParaRPr lang="en-US" sz="1200" dirty="0"/>
          </a:p>
        </p:txBody>
      </p:sp>
      <p:sp>
        <p:nvSpPr>
          <p:cNvPr id="8" name="Shape 5"/>
          <p:cNvSpPr/>
          <p:nvPr/>
        </p:nvSpPr>
        <p:spPr>
          <a:xfrm>
            <a:off x="4703207" y="3752255"/>
            <a:ext cx="4255294" cy="22860"/>
          </a:xfrm>
          <a:prstGeom prst="rect">
            <a:avLst/>
          </a:prstGeom>
          <a:solidFill>
            <a:srgbClr val="FFE14D"/>
          </a:solidFill>
          <a:ln/>
        </p:spPr>
      </p:sp>
      <p:sp>
        <p:nvSpPr>
          <p:cNvPr id="9" name="Text 6"/>
          <p:cNvSpPr/>
          <p:nvPr/>
        </p:nvSpPr>
        <p:spPr>
          <a:xfrm>
            <a:off x="4703207" y="3874889"/>
            <a:ext cx="4255294" cy="307777"/>
          </a:xfrm>
          <a:prstGeom prst="rect">
            <a:avLst/>
          </a:prstGeom>
          <a:noFill/>
          <a:ln/>
        </p:spPr>
        <p:txBody>
          <a:bodyPr wrap="none" lIns="0" tIns="0" rIns="0" bIns="0" rtlCol="0" anchor="t"/>
          <a:lstStyle/>
          <a:p>
            <a:pPr algn="l" indent="0" marL="0">
              <a:lnSpc>
                <a:spcPts val="2400"/>
              </a:lnSpc>
              <a:buNone/>
            </a:pPr>
            <a:r>
              <a:rPr lang="en-US" sz="1500" dirty="0">
                <a:solidFill>
                  <a:srgbClr val="D7D4CC"/>
                </a:solidFill>
                <a:latin typeface="Raleway Medium" pitchFamily="34" charset="0"/>
                <a:ea typeface="Raleway Medium" pitchFamily="34" charset="-122"/>
                <a:cs typeface="Raleway Medium" pitchFamily="34" charset="-120"/>
              </a:rPr>
              <a:t>Reconhecimento</a:t>
            </a:r>
            <a:endParaRPr lang="en-US" sz="1500" dirty="0"/>
          </a:p>
        </p:txBody>
      </p:sp>
      <p:sp>
        <p:nvSpPr>
          <p:cNvPr id="10" name="Text 7"/>
          <p:cNvSpPr/>
          <p:nvPr/>
        </p:nvSpPr>
        <p:spPr>
          <a:xfrm>
            <a:off x="4703207" y="4274939"/>
            <a:ext cx="4255294" cy="923330"/>
          </a:xfrm>
          <a:prstGeom prst="rect">
            <a:avLst/>
          </a:prstGeom>
          <a:noFill/>
          <a:ln/>
        </p:spPr>
        <p:txBody>
          <a:bodyPr wrap="square" lIns="0" tIns="0" rIns="0" bIns="0" rtlCol="0" anchor="t"/>
          <a:lstStyle/>
          <a:p>
            <a:pPr algn="l" indent="0" marL="0">
              <a:lnSpc>
                <a:spcPts val="2400"/>
              </a:lnSpc>
              <a:buNone/>
            </a:pPr>
            <a:r>
              <a:rPr lang="en-US" sz="1500" dirty="0">
                <a:solidFill>
                  <a:srgbClr val="D7D4CC"/>
                </a:solidFill>
                <a:latin typeface="Raleway Medium" pitchFamily="34" charset="0"/>
                <a:ea typeface="Raleway Medium" pitchFamily="34" charset="-122"/>
                <a:cs typeface="Raleway Medium" pitchFamily="34" charset="-120"/>
              </a:rPr>
              <a:t>Levantamento de todas as atividades e o encadeamento entre elas, identificando os responsáveis e recursos necessários</a:t>
            </a:r>
            <a:endParaRPr lang="en-US" sz="1500" dirty="0"/>
          </a:p>
        </p:txBody>
      </p:sp>
      <p:sp>
        <p:nvSpPr>
          <p:cNvPr id="11" name="Text 8"/>
          <p:cNvSpPr/>
          <p:nvPr/>
        </p:nvSpPr>
        <p:spPr>
          <a:xfrm>
            <a:off x="9112448" y="3513534"/>
            <a:ext cx="153948" cy="192405"/>
          </a:xfrm>
          <a:prstGeom prst="rect">
            <a:avLst/>
          </a:prstGeom>
          <a:noFill/>
          <a:ln/>
        </p:spPr>
        <p:txBody>
          <a:bodyPr wrap="none" lIns="0" tIns="0" rIns="0" bIns="0" rtlCol="0" anchor="t"/>
          <a:lstStyle/>
          <a:p>
            <a:pPr algn="l" indent="0" marL="0">
              <a:lnSpc>
                <a:spcPts val="1900"/>
              </a:lnSpc>
              <a:buNone/>
            </a:pPr>
            <a:r>
              <a:rPr lang="en-US" sz="1200" dirty="0">
                <a:solidFill>
                  <a:srgbClr val="D7D4CC"/>
                </a:solidFill>
                <a:latin typeface="Comfortaa Light" pitchFamily="34" charset="0"/>
                <a:ea typeface="Comfortaa Light" pitchFamily="34" charset="-122"/>
                <a:cs typeface="Comfortaa Light" pitchFamily="34" charset="-120"/>
              </a:rPr>
              <a:t>02</a:t>
            </a:r>
            <a:endParaRPr lang="en-US" sz="1200" dirty="0"/>
          </a:p>
        </p:txBody>
      </p:sp>
      <p:sp>
        <p:nvSpPr>
          <p:cNvPr id="12" name="Shape 9"/>
          <p:cNvSpPr/>
          <p:nvPr/>
        </p:nvSpPr>
        <p:spPr>
          <a:xfrm>
            <a:off x="9112448" y="3752255"/>
            <a:ext cx="4255413" cy="22860"/>
          </a:xfrm>
          <a:prstGeom prst="rect">
            <a:avLst/>
          </a:prstGeom>
          <a:solidFill>
            <a:srgbClr val="FFE14D"/>
          </a:solidFill>
          <a:ln/>
        </p:spPr>
      </p:sp>
      <p:sp>
        <p:nvSpPr>
          <p:cNvPr id="13" name="Text 10"/>
          <p:cNvSpPr/>
          <p:nvPr/>
        </p:nvSpPr>
        <p:spPr>
          <a:xfrm>
            <a:off x="9112448" y="3874889"/>
            <a:ext cx="4255413" cy="307777"/>
          </a:xfrm>
          <a:prstGeom prst="rect">
            <a:avLst/>
          </a:prstGeom>
          <a:noFill/>
          <a:ln/>
        </p:spPr>
        <p:txBody>
          <a:bodyPr wrap="none" lIns="0" tIns="0" rIns="0" bIns="0" rtlCol="0" anchor="t"/>
          <a:lstStyle/>
          <a:p>
            <a:pPr algn="l" indent="0" marL="0">
              <a:lnSpc>
                <a:spcPts val="2400"/>
              </a:lnSpc>
              <a:buNone/>
            </a:pPr>
            <a:r>
              <a:rPr lang="en-US" sz="1500" dirty="0">
                <a:solidFill>
                  <a:srgbClr val="D7D4CC"/>
                </a:solidFill>
                <a:latin typeface="Raleway Medium" pitchFamily="34" charset="0"/>
                <a:ea typeface="Raleway Medium" pitchFamily="34" charset="-122"/>
                <a:cs typeface="Raleway Medium" pitchFamily="34" charset="-120"/>
              </a:rPr>
              <a:t>Análise</a:t>
            </a:r>
            <a:endParaRPr lang="en-US" sz="1500" dirty="0"/>
          </a:p>
        </p:txBody>
      </p:sp>
      <p:sp>
        <p:nvSpPr>
          <p:cNvPr id="14" name="Text 11"/>
          <p:cNvSpPr/>
          <p:nvPr/>
        </p:nvSpPr>
        <p:spPr>
          <a:xfrm>
            <a:off x="9112448" y="4274939"/>
            <a:ext cx="4255413" cy="923330"/>
          </a:xfrm>
          <a:prstGeom prst="rect">
            <a:avLst/>
          </a:prstGeom>
          <a:noFill/>
          <a:ln/>
        </p:spPr>
        <p:txBody>
          <a:bodyPr wrap="square" lIns="0" tIns="0" rIns="0" bIns="0" rtlCol="0" anchor="t"/>
          <a:lstStyle/>
          <a:p>
            <a:pPr algn="l" indent="0" marL="0">
              <a:lnSpc>
                <a:spcPts val="2400"/>
              </a:lnSpc>
              <a:buNone/>
            </a:pPr>
            <a:r>
              <a:rPr lang="en-US" sz="1500" dirty="0">
                <a:solidFill>
                  <a:srgbClr val="D7D4CC"/>
                </a:solidFill>
                <a:latin typeface="Raleway Medium" pitchFamily="34" charset="0"/>
                <a:ea typeface="Raleway Medium" pitchFamily="34" charset="-122"/>
                <a:cs typeface="Raleway Medium" pitchFamily="34" charset="-120"/>
              </a:rPr>
              <a:t>Identificação dos pontos de melhoria com apoio de ferramentas visuais e análise crítica do fluxo atual</a:t>
            </a:r>
            <a:endParaRPr lang="en-US" sz="1500" dirty="0"/>
          </a:p>
        </p:txBody>
      </p:sp>
      <p:sp>
        <p:nvSpPr>
          <p:cNvPr id="15" name="Text 12"/>
          <p:cNvSpPr/>
          <p:nvPr/>
        </p:nvSpPr>
        <p:spPr>
          <a:xfrm>
            <a:off x="4703207" y="5467588"/>
            <a:ext cx="153948" cy="192405"/>
          </a:xfrm>
          <a:prstGeom prst="rect">
            <a:avLst/>
          </a:prstGeom>
          <a:noFill/>
          <a:ln/>
        </p:spPr>
        <p:txBody>
          <a:bodyPr wrap="none" lIns="0" tIns="0" rIns="0" bIns="0" rtlCol="0" anchor="t"/>
          <a:lstStyle/>
          <a:p>
            <a:pPr algn="l" indent="0" marL="0">
              <a:lnSpc>
                <a:spcPts val="1900"/>
              </a:lnSpc>
              <a:buNone/>
            </a:pPr>
            <a:r>
              <a:rPr lang="en-US" sz="1200" dirty="0">
                <a:solidFill>
                  <a:srgbClr val="D7D4CC"/>
                </a:solidFill>
                <a:latin typeface="Comfortaa Light" pitchFamily="34" charset="0"/>
                <a:ea typeface="Comfortaa Light" pitchFamily="34" charset="-122"/>
                <a:cs typeface="Comfortaa Light" pitchFamily="34" charset="-120"/>
              </a:rPr>
              <a:t>03</a:t>
            </a:r>
            <a:endParaRPr lang="en-US" sz="1200" dirty="0"/>
          </a:p>
        </p:txBody>
      </p:sp>
      <p:sp>
        <p:nvSpPr>
          <p:cNvPr id="16" name="Shape 13"/>
          <p:cNvSpPr/>
          <p:nvPr/>
        </p:nvSpPr>
        <p:spPr>
          <a:xfrm>
            <a:off x="4703207" y="5706308"/>
            <a:ext cx="4255294" cy="22860"/>
          </a:xfrm>
          <a:prstGeom prst="rect">
            <a:avLst/>
          </a:prstGeom>
          <a:solidFill>
            <a:srgbClr val="FFE14D"/>
          </a:solidFill>
          <a:ln/>
        </p:spPr>
      </p:sp>
      <p:sp>
        <p:nvSpPr>
          <p:cNvPr id="17" name="Text 14"/>
          <p:cNvSpPr/>
          <p:nvPr/>
        </p:nvSpPr>
        <p:spPr>
          <a:xfrm>
            <a:off x="4703207" y="5828943"/>
            <a:ext cx="4255294" cy="307777"/>
          </a:xfrm>
          <a:prstGeom prst="rect">
            <a:avLst/>
          </a:prstGeom>
          <a:noFill/>
          <a:ln/>
        </p:spPr>
        <p:txBody>
          <a:bodyPr wrap="none" lIns="0" tIns="0" rIns="0" bIns="0" rtlCol="0" anchor="t"/>
          <a:lstStyle/>
          <a:p>
            <a:pPr algn="l" indent="0" marL="0">
              <a:lnSpc>
                <a:spcPts val="2400"/>
              </a:lnSpc>
              <a:buNone/>
            </a:pPr>
            <a:r>
              <a:rPr lang="en-US" sz="1500" dirty="0">
                <a:solidFill>
                  <a:srgbClr val="D7D4CC"/>
                </a:solidFill>
                <a:latin typeface="Raleway Medium" pitchFamily="34" charset="0"/>
                <a:ea typeface="Raleway Medium" pitchFamily="34" charset="-122"/>
                <a:cs typeface="Raleway Medium" pitchFamily="34" charset="-120"/>
              </a:rPr>
              <a:t>Modelagem</a:t>
            </a:r>
            <a:endParaRPr lang="en-US" sz="1500" dirty="0"/>
          </a:p>
        </p:txBody>
      </p:sp>
      <p:sp>
        <p:nvSpPr>
          <p:cNvPr id="18" name="Text 15"/>
          <p:cNvSpPr/>
          <p:nvPr/>
        </p:nvSpPr>
        <p:spPr>
          <a:xfrm>
            <a:off x="4703207" y="6228993"/>
            <a:ext cx="4255294" cy="923330"/>
          </a:xfrm>
          <a:prstGeom prst="rect">
            <a:avLst/>
          </a:prstGeom>
          <a:noFill/>
          <a:ln/>
        </p:spPr>
        <p:txBody>
          <a:bodyPr wrap="square" lIns="0" tIns="0" rIns="0" bIns="0" rtlCol="0" anchor="t"/>
          <a:lstStyle/>
          <a:p>
            <a:pPr algn="l" indent="0" marL="0">
              <a:lnSpc>
                <a:spcPts val="2400"/>
              </a:lnSpc>
              <a:buNone/>
            </a:pPr>
            <a:r>
              <a:rPr lang="en-US" sz="1500" dirty="0">
                <a:solidFill>
                  <a:srgbClr val="D7D4CC"/>
                </a:solidFill>
                <a:latin typeface="Raleway Medium" pitchFamily="34" charset="0"/>
                <a:ea typeface="Raleway Medium" pitchFamily="34" charset="-122"/>
                <a:cs typeface="Raleway Medium" pitchFamily="34" charset="-120"/>
              </a:rPr>
              <a:t>Desenho detalhado de cada processo identificado utilizando notações e padrões estabelecidos</a:t>
            </a:r>
            <a:endParaRPr lang="en-US" sz="1500" dirty="0"/>
          </a:p>
        </p:txBody>
      </p:sp>
      <p:sp>
        <p:nvSpPr>
          <p:cNvPr id="19" name="Text 16"/>
          <p:cNvSpPr/>
          <p:nvPr/>
        </p:nvSpPr>
        <p:spPr>
          <a:xfrm>
            <a:off x="9112448" y="5467588"/>
            <a:ext cx="153948" cy="192405"/>
          </a:xfrm>
          <a:prstGeom prst="rect">
            <a:avLst/>
          </a:prstGeom>
          <a:noFill/>
          <a:ln/>
        </p:spPr>
        <p:txBody>
          <a:bodyPr wrap="none" lIns="0" tIns="0" rIns="0" bIns="0" rtlCol="0" anchor="t"/>
          <a:lstStyle/>
          <a:p>
            <a:pPr algn="l" indent="0" marL="0">
              <a:lnSpc>
                <a:spcPts val="1900"/>
              </a:lnSpc>
              <a:buNone/>
            </a:pPr>
            <a:r>
              <a:rPr lang="en-US" sz="1200" dirty="0">
                <a:solidFill>
                  <a:srgbClr val="D7D4CC"/>
                </a:solidFill>
                <a:latin typeface="Comfortaa Light" pitchFamily="34" charset="0"/>
                <a:ea typeface="Comfortaa Light" pitchFamily="34" charset="-122"/>
                <a:cs typeface="Comfortaa Light" pitchFamily="34" charset="-120"/>
              </a:rPr>
              <a:t>04</a:t>
            </a:r>
            <a:endParaRPr lang="en-US" sz="1200" dirty="0"/>
          </a:p>
        </p:txBody>
      </p:sp>
      <p:sp>
        <p:nvSpPr>
          <p:cNvPr id="20" name="Shape 17"/>
          <p:cNvSpPr/>
          <p:nvPr/>
        </p:nvSpPr>
        <p:spPr>
          <a:xfrm>
            <a:off x="9112448" y="5706308"/>
            <a:ext cx="4255413" cy="22860"/>
          </a:xfrm>
          <a:prstGeom prst="rect">
            <a:avLst/>
          </a:prstGeom>
          <a:solidFill>
            <a:srgbClr val="FFE14D"/>
          </a:solidFill>
          <a:ln/>
        </p:spPr>
      </p:sp>
      <p:sp>
        <p:nvSpPr>
          <p:cNvPr id="21" name="Text 18"/>
          <p:cNvSpPr/>
          <p:nvPr/>
        </p:nvSpPr>
        <p:spPr>
          <a:xfrm>
            <a:off x="9112448" y="5828943"/>
            <a:ext cx="4255413" cy="307777"/>
          </a:xfrm>
          <a:prstGeom prst="rect">
            <a:avLst/>
          </a:prstGeom>
          <a:noFill/>
          <a:ln/>
        </p:spPr>
        <p:txBody>
          <a:bodyPr wrap="none" lIns="0" tIns="0" rIns="0" bIns="0" rtlCol="0" anchor="t"/>
          <a:lstStyle/>
          <a:p>
            <a:pPr algn="l" indent="0" marL="0">
              <a:lnSpc>
                <a:spcPts val="2400"/>
              </a:lnSpc>
              <a:buNone/>
            </a:pPr>
            <a:r>
              <a:rPr lang="en-US" sz="1500" dirty="0">
                <a:solidFill>
                  <a:srgbClr val="D7D4CC"/>
                </a:solidFill>
                <a:latin typeface="Raleway Medium" pitchFamily="34" charset="0"/>
                <a:ea typeface="Raleway Medium" pitchFamily="34" charset="-122"/>
                <a:cs typeface="Raleway Medium" pitchFamily="34" charset="-120"/>
              </a:rPr>
              <a:t>Monitoramento</a:t>
            </a:r>
            <a:endParaRPr lang="en-US" sz="1500" dirty="0"/>
          </a:p>
        </p:txBody>
      </p:sp>
      <p:sp>
        <p:nvSpPr>
          <p:cNvPr id="22" name="Text 19"/>
          <p:cNvSpPr/>
          <p:nvPr/>
        </p:nvSpPr>
        <p:spPr>
          <a:xfrm>
            <a:off x="9112448" y="6228993"/>
            <a:ext cx="4255413" cy="923330"/>
          </a:xfrm>
          <a:prstGeom prst="rect">
            <a:avLst/>
          </a:prstGeom>
          <a:noFill/>
          <a:ln/>
        </p:spPr>
        <p:txBody>
          <a:bodyPr wrap="square" lIns="0" tIns="0" rIns="0" bIns="0" rtlCol="0" anchor="t"/>
          <a:lstStyle/>
          <a:p>
            <a:pPr algn="l" indent="0" marL="0">
              <a:lnSpc>
                <a:spcPts val="2400"/>
              </a:lnSpc>
              <a:buNone/>
            </a:pPr>
            <a:r>
              <a:rPr lang="en-US" sz="1500" dirty="0">
                <a:solidFill>
                  <a:srgbClr val="D7D4CC"/>
                </a:solidFill>
                <a:latin typeface="Raleway Medium" pitchFamily="34" charset="0"/>
                <a:ea typeface="Raleway Medium" pitchFamily="34" charset="-122"/>
                <a:cs typeface="Raleway Medium" pitchFamily="34" charset="-120"/>
              </a:rPr>
              <a:t>Acompanhamento contínuo e ajustes necessários baseados em indicadores de desempenho</a:t>
            </a:r>
            <a:endParaRPr lang="en-US" sz="15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Shape 0"/>
          <p:cNvSpPr/>
          <p:nvPr/>
        </p:nvSpPr>
        <p:spPr>
          <a:xfrm>
            <a:off x="433507" y="243840"/>
            <a:ext cx="13763387" cy="7745135"/>
          </a:xfrm>
          <a:prstGeom prst="roundRect">
            <a:avLst>
              <a:gd name="adj" fmla="val 5494"/>
            </a:avLst>
          </a:prstGeom>
          <a:solidFill>
            <a:srgbClr val="27272B"/>
          </a:solidFill>
          <a:ln/>
        </p:spPr>
      </p:sp>
      <p:pic>
        <p:nvPicPr>
          <p:cNvPr id="3" name="Image 0" descr="preencoded.png">    </p:cNvPr>
          <p:cNvPicPr>
            <a:picLocks noChangeAspect="1"/>
          </p:cNvPicPr>
          <p:nvPr/>
        </p:nvPicPr>
        <p:blipFill>
          <a:blip r:embed="rId1"/>
          <a:stretch>
            <a:fillRect/>
          </a:stretch>
        </p:blipFill>
        <p:spPr>
          <a:xfrm>
            <a:off x="8519517" y="243840"/>
            <a:ext cx="5677257" cy="7745135"/>
          </a:xfrm>
          <a:prstGeom prst="rect">
            <a:avLst/>
          </a:prstGeom>
        </p:spPr>
      </p:pic>
      <p:sp>
        <p:nvSpPr>
          <p:cNvPr id="4" name="Text 1"/>
          <p:cNvSpPr/>
          <p:nvPr/>
        </p:nvSpPr>
        <p:spPr>
          <a:xfrm>
            <a:off x="1260872" y="893921"/>
            <a:ext cx="6947297" cy="984885"/>
          </a:xfrm>
          <a:prstGeom prst="rect">
            <a:avLst/>
          </a:prstGeom>
          <a:noFill/>
          <a:ln/>
        </p:spPr>
        <p:txBody>
          <a:bodyPr wrap="square" lIns="0" tIns="0" rIns="0" bIns="0" rtlCol="0" anchor="t"/>
          <a:lstStyle/>
          <a:p>
            <a:pPr algn="l" indent="0" marL="0">
              <a:lnSpc>
                <a:spcPts val="3850"/>
              </a:lnSpc>
              <a:buNone/>
            </a:pPr>
            <a:r>
              <a:rPr lang="en-US" sz="3100" b="1" dirty="0">
                <a:solidFill>
                  <a:srgbClr val="FFE14D"/>
                </a:solidFill>
                <a:latin typeface="Comfortaa Bold" pitchFamily="34" charset="0"/>
                <a:ea typeface="Comfortaa Bold" pitchFamily="34" charset="-122"/>
                <a:cs typeface="Comfortaa Bold" pitchFamily="34" charset="-120"/>
              </a:rPr>
              <a:t>Importância Estratégica para PMEs</a:t>
            </a:r>
            <a:endParaRPr lang="en-US" sz="3100" dirty="0"/>
          </a:p>
        </p:txBody>
      </p:sp>
      <p:sp>
        <p:nvSpPr>
          <p:cNvPr id="5" name="Shape 2"/>
          <p:cNvSpPr/>
          <p:nvPr/>
        </p:nvSpPr>
        <p:spPr>
          <a:xfrm>
            <a:off x="1260872" y="2144673"/>
            <a:ext cx="3384947" cy="1841540"/>
          </a:xfrm>
          <a:prstGeom prst="roundRect">
            <a:avLst>
              <a:gd name="adj" fmla="val 14442"/>
            </a:avLst>
          </a:prstGeom>
          <a:solidFill>
            <a:srgbClr val="46464A"/>
          </a:solidFill>
          <a:ln/>
        </p:spPr>
      </p:sp>
      <p:sp>
        <p:nvSpPr>
          <p:cNvPr id="6" name="Text 3"/>
          <p:cNvSpPr/>
          <p:nvPr/>
        </p:nvSpPr>
        <p:spPr>
          <a:xfrm>
            <a:off x="1438156" y="2321957"/>
            <a:ext cx="2372439" cy="246221"/>
          </a:xfrm>
          <a:prstGeom prst="rect">
            <a:avLst/>
          </a:prstGeom>
          <a:noFill/>
          <a:ln/>
        </p:spPr>
        <p:txBody>
          <a:bodyPr wrap="none" lIns="0" tIns="0" rIns="0" bIns="0" rtlCol="0" anchor="t"/>
          <a:lstStyle/>
          <a:p>
            <a:pPr algn="l" indent="0" marL="0">
              <a:lnSpc>
                <a:spcPts val="1900"/>
              </a:lnSpc>
              <a:buNone/>
            </a:pPr>
            <a:r>
              <a:rPr lang="en-US" sz="1550" b="1" dirty="0">
                <a:solidFill>
                  <a:srgbClr val="D7D4CC"/>
                </a:solidFill>
                <a:latin typeface="Comfortaa Bold" pitchFamily="34" charset="0"/>
                <a:ea typeface="Comfortaa Bold" pitchFamily="34" charset="-122"/>
                <a:cs typeface="Comfortaa Bold" pitchFamily="34" charset="-120"/>
              </a:rPr>
              <a:t>Eficiência Operacional</a:t>
            </a:r>
            <a:endParaRPr lang="en-US" sz="1550" dirty="0"/>
          </a:p>
        </p:txBody>
      </p:sp>
      <p:sp>
        <p:nvSpPr>
          <p:cNvPr id="7" name="Text 4"/>
          <p:cNvSpPr/>
          <p:nvPr/>
        </p:nvSpPr>
        <p:spPr>
          <a:xfrm>
            <a:off x="1438156" y="2674501"/>
            <a:ext cx="3030379" cy="850821"/>
          </a:xfrm>
          <a:prstGeom prst="rect">
            <a:avLst/>
          </a:prstGeom>
          <a:noFill/>
          <a:ln/>
        </p:spPr>
        <p:txBody>
          <a:bodyPr wrap="square" lIns="0" tIns="0" rIns="0" bIns="0" rtlCol="0" anchor="t"/>
          <a:lstStyle/>
          <a:p>
            <a:pPr algn="l" indent="0" marL="0">
              <a:lnSpc>
                <a:spcPts val="2200"/>
              </a:lnSpc>
              <a:buNone/>
            </a:pPr>
            <a:r>
              <a:rPr lang="en-US" sz="1350" dirty="0">
                <a:solidFill>
                  <a:srgbClr val="D7D4CC"/>
                </a:solidFill>
                <a:latin typeface="Raleway Medium" pitchFamily="34" charset="0"/>
                <a:ea typeface="Raleway Medium" pitchFamily="34" charset="-122"/>
                <a:cs typeface="Raleway Medium" pitchFamily="34" charset="-120"/>
              </a:rPr>
              <a:t>Identificação precisa de áreas de melhoria e otimização sistemática de operações diárias</a:t>
            </a:r>
            <a:endParaRPr lang="en-US" sz="1350" dirty="0"/>
          </a:p>
        </p:txBody>
      </p:sp>
      <p:sp>
        <p:nvSpPr>
          <p:cNvPr id="8" name="Shape 5"/>
          <p:cNvSpPr/>
          <p:nvPr/>
        </p:nvSpPr>
        <p:spPr>
          <a:xfrm>
            <a:off x="4823103" y="2144673"/>
            <a:ext cx="3385066" cy="1841540"/>
          </a:xfrm>
          <a:prstGeom prst="roundRect">
            <a:avLst>
              <a:gd name="adj" fmla="val 14442"/>
            </a:avLst>
          </a:prstGeom>
          <a:solidFill>
            <a:srgbClr val="46464A"/>
          </a:solidFill>
          <a:ln/>
        </p:spPr>
      </p:sp>
      <p:sp>
        <p:nvSpPr>
          <p:cNvPr id="9" name="Text 6"/>
          <p:cNvSpPr/>
          <p:nvPr/>
        </p:nvSpPr>
        <p:spPr>
          <a:xfrm>
            <a:off x="5000387" y="2321957"/>
            <a:ext cx="1989058" cy="246221"/>
          </a:xfrm>
          <a:prstGeom prst="rect">
            <a:avLst/>
          </a:prstGeom>
          <a:noFill/>
          <a:ln/>
        </p:spPr>
        <p:txBody>
          <a:bodyPr wrap="none" lIns="0" tIns="0" rIns="0" bIns="0" rtlCol="0" anchor="t"/>
          <a:lstStyle/>
          <a:p>
            <a:pPr algn="l" indent="0" marL="0">
              <a:lnSpc>
                <a:spcPts val="1900"/>
              </a:lnSpc>
              <a:buNone/>
            </a:pPr>
            <a:r>
              <a:rPr lang="en-US" sz="1550" b="1" dirty="0">
                <a:solidFill>
                  <a:srgbClr val="D7D4CC"/>
                </a:solidFill>
                <a:latin typeface="Comfortaa Bold" pitchFamily="34" charset="0"/>
                <a:ea typeface="Comfortaa Bold" pitchFamily="34" charset="-122"/>
                <a:cs typeface="Comfortaa Bold" pitchFamily="34" charset="-120"/>
              </a:rPr>
              <a:t>Redução de Custos</a:t>
            </a:r>
            <a:endParaRPr lang="en-US" sz="1550" dirty="0"/>
          </a:p>
        </p:txBody>
      </p:sp>
      <p:sp>
        <p:nvSpPr>
          <p:cNvPr id="10" name="Text 7"/>
          <p:cNvSpPr/>
          <p:nvPr/>
        </p:nvSpPr>
        <p:spPr>
          <a:xfrm>
            <a:off x="5000387" y="2674501"/>
            <a:ext cx="3030498" cy="1134427"/>
          </a:xfrm>
          <a:prstGeom prst="rect">
            <a:avLst/>
          </a:prstGeom>
          <a:noFill/>
          <a:ln/>
        </p:spPr>
        <p:txBody>
          <a:bodyPr wrap="square" lIns="0" tIns="0" rIns="0" bIns="0" rtlCol="0" anchor="t"/>
          <a:lstStyle/>
          <a:p>
            <a:pPr algn="l" indent="0" marL="0">
              <a:lnSpc>
                <a:spcPts val="2200"/>
              </a:lnSpc>
              <a:buNone/>
            </a:pPr>
            <a:r>
              <a:rPr lang="en-US" sz="1350" dirty="0">
                <a:solidFill>
                  <a:srgbClr val="D7D4CC"/>
                </a:solidFill>
                <a:latin typeface="Raleway Medium" pitchFamily="34" charset="0"/>
                <a:ea typeface="Raleway Medium" pitchFamily="34" charset="-122"/>
                <a:cs typeface="Raleway Medium" pitchFamily="34" charset="-120"/>
              </a:rPr>
              <a:t>Eliminação estratégica de desperdícios e retrabalhos desnecessários que impactam a lucratividade</a:t>
            </a:r>
            <a:endParaRPr lang="en-US" sz="1350" dirty="0"/>
          </a:p>
        </p:txBody>
      </p:sp>
      <p:sp>
        <p:nvSpPr>
          <p:cNvPr id="11" name="Shape 8"/>
          <p:cNvSpPr/>
          <p:nvPr/>
        </p:nvSpPr>
        <p:spPr>
          <a:xfrm>
            <a:off x="1260872" y="4163497"/>
            <a:ext cx="3384947" cy="1557933"/>
          </a:xfrm>
          <a:prstGeom prst="roundRect">
            <a:avLst>
              <a:gd name="adj" fmla="val 17071"/>
            </a:avLst>
          </a:prstGeom>
          <a:solidFill>
            <a:srgbClr val="46464A"/>
          </a:solidFill>
          <a:ln/>
        </p:spPr>
      </p:sp>
      <p:sp>
        <p:nvSpPr>
          <p:cNvPr id="12" name="Text 9"/>
          <p:cNvSpPr/>
          <p:nvPr/>
        </p:nvSpPr>
        <p:spPr>
          <a:xfrm>
            <a:off x="1438156" y="4340781"/>
            <a:ext cx="2416373" cy="246221"/>
          </a:xfrm>
          <a:prstGeom prst="rect">
            <a:avLst/>
          </a:prstGeom>
          <a:noFill/>
          <a:ln/>
        </p:spPr>
        <p:txBody>
          <a:bodyPr wrap="none" lIns="0" tIns="0" rIns="0" bIns="0" rtlCol="0" anchor="t"/>
          <a:lstStyle/>
          <a:p>
            <a:pPr algn="l" indent="0" marL="0">
              <a:lnSpc>
                <a:spcPts val="1900"/>
              </a:lnSpc>
              <a:buNone/>
            </a:pPr>
            <a:r>
              <a:rPr lang="en-US" sz="1550" b="1" dirty="0">
                <a:solidFill>
                  <a:srgbClr val="D7D4CC"/>
                </a:solidFill>
                <a:latin typeface="Comfortaa Bold" pitchFamily="34" charset="0"/>
                <a:ea typeface="Comfortaa Bold" pitchFamily="34" charset="-122"/>
                <a:cs typeface="Comfortaa Bold" pitchFamily="34" charset="-120"/>
              </a:rPr>
              <a:t>Melhoria da Qualidade</a:t>
            </a:r>
            <a:endParaRPr lang="en-US" sz="1550" dirty="0"/>
          </a:p>
        </p:txBody>
      </p:sp>
      <p:sp>
        <p:nvSpPr>
          <p:cNvPr id="13" name="Text 10"/>
          <p:cNvSpPr/>
          <p:nvPr/>
        </p:nvSpPr>
        <p:spPr>
          <a:xfrm>
            <a:off x="1438156" y="4693325"/>
            <a:ext cx="3030379" cy="850821"/>
          </a:xfrm>
          <a:prstGeom prst="rect">
            <a:avLst/>
          </a:prstGeom>
          <a:noFill/>
          <a:ln/>
        </p:spPr>
        <p:txBody>
          <a:bodyPr wrap="square" lIns="0" tIns="0" rIns="0" bIns="0" rtlCol="0" anchor="t"/>
          <a:lstStyle/>
          <a:p>
            <a:pPr algn="l" indent="0" marL="0">
              <a:lnSpc>
                <a:spcPts val="2200"/>
              </a:lnSpc>
              <a:buNone/>
            </a:pPr>
            <a:r>
              <a:rPr lang="en-US" sz="1350" dirty="0">
                <a:solidFill>
                  <a:srgbClr val="D7D4CC"/>
                </a:solidFill>
                <a:latin typeface="Raleway Medium" pitchFamily="34" charset="0"/>
                <a:ea typeface="Raleway Medium" pitchFamily="34" charset="-122"/>
                <a:cs typeface="Raleway Medium" pitchFamily="34" charset="-120"/>
              </a:rPr>
              <a:t>Padronização consistente que eleva a qualidade dos serviços e produtos entregues</a:t>
            </a:r>
            <a:endParaRPr lang="en-US" sz="1350" dirty="0"/>
          </a:p>
        </p:txBody>
      </p:sp>
      <p:sp>
        <p:nvSpPr>
          <p:cNvPr id="14" name="Shape 11"/>
          <p:cNvSpPr/>
          <p:nvPr/>
        </p:nvSpPr>
        <p:spPr>
          <a:xfrm>
            <a:off x="4823103" y="4163497"/>
            <a:ext cx="3385066" cy="1557933"/>
          </a:xfrm>
          <a:prstGeom prst="roundRect">
            <a:avLst>
              <a:gd name="adj" fmla="val 17071"/>
            </a:avLst>
          </a:prstGeom>
          <a:solidFill>
            <a:srgbClr val="46464A"/>
          </a:solidFill>
          <a:ln/>
        </p:spPr>
      </p:sp>
      <p:sp>
        <p:nvSpPr>
          <p:cNvPr id="15" name="Text 12"/>
          <p:cNvSpPr/>
          <p:nvPr/>
        </p:nvSpPr>
        <p:spPr>
          <a:xfrm>
            <a:off x="5000387" y="4340781"/>
            <a:ext cx="2215515" cy="246221"/>
          </a:xfrm>
          <a:prstGeom prst="rect">
            <a:avLst/>
          </a:prstGeom>
          <a:noFill/>
          <a:ln/>
        </p:spPr>
        <p:txBody>
          <a:bodyPr wrap="none" lIns="0" tIns="0" rIns="0" bIns="0" rtlCol="0" anchor="t"/>
          <a:lstStyle/>
          <a:p>
            <a:pPr algn="l" indent="0" marL="0">
              <a:lnSpc>
                <a:spcPts val="1900"/>
              </a:lnSpc>
              <a:buNone/>
            </a:pPr>
            <a:r>
              <a:rPr lang="en-US" sz="1550" b="1" dirty="0">
                <a:solidFill>
                  <a:srgbClr val="D7D4CC"/>
                </a:solidFill>
                <a:latin typeface="Comfortaa Bold" pitchFamily="34" charset="0"/>
                <a:ea typeface="Comfortaa Bold" pitchFamily="34" charset="-122"/>
                <a:cs typeface="Comfortaa Bold" pitchFamily="34" charset="-120"/>
              </a:rPr>
              <a:t>Satisfação do Cliente</a:t>
            </a:r>
            <a:endParaRPr lang="en-US" sz="1550" dirty="0"/>
          </a:p>
        </p:txBody>
      </p:sp>
      <p:sp>
        <p:nvSpPr>
          <p:cNvPr id="16" name="Text 13"/>
          <p:cNvSpPr/>
          <p:nvPr/>
        </p:nvSpPr>
        <p:spPr>
          <a:xfrm>
            <a:off x="5000387" y="4693325"/>
            <a:ext cx="3030498" cy="850821"/>
          </a:xfrm>
          <a:prstGeom prst="rect">
            <a:avLst/>
          </a:prstGeom>
          <a:noFill/>
          <a:ln/>
        </p:spPr>
        <p:txBody>
          <a:bodyPr wrap="square" lIns="0" tIns="0" rIns="0" bIns="0" rtlCol="0" anchor="t"/>
          <a:lstStyle/>
          <a:p>
            <a:pPr algn="l" indent="0" marL="0">
              <a:lnSpc>
                <a:spcPts val="2200"/>
              </a:lnSpc>
              <a:buNone/>
            </a:pPr>
            <a:r>
              <a:rPr lang="en-US" sz="1350" dirty="0">
                <a:solidFill>
                  <a:srgbClr val="D7D4CC"/>
                </a:solidFill>
                <a:latin typeface="Raleway Medium" pitchFamily="34" charset="0"/>
                <a:ea typeface="Raleway Medium" pitchFamily="34" charset="-122"/>
                <a:cs typeface="Raleway Medium" pitchFamily="34" charset="-120"/>
              </a:rPr>
              <a:t>Processos eficientes fortalecem a relação com os clientes e aumentam a fidelização</a:t>
            </a:r>
            <a:endParaRPr lang="en-US" sz="1350" dirty="0"/>
          </a:p>
        </p:txBody>
      </p:sp>
      <p:sp>
        <p:nvSpPr>
          <p:cNvPr id="17" name="Text 14"/>
          <p:cNvSpPr/>
          <p:nvPr/>
        </p:nvSpPr>
        <p:spPr>
          <a:xfrm>
            <a:off x="1260872" y="5920859"/>
            <a:ext cx="6947297" cy="1418034"/>
          </a:xfrm>
          <a:prstGeom prst="rect">
            <a:avLst/>
          </a:prstGeom>
          <a:noFill/>
          <a:ln/>
        </p:spPr>
        <p:txBody>
          <a:bodyPr wrap="square" lIns="0" tIns="0" rIns="0" bIns="0" rtlCol="0" anchor="t"/>
          <a:lstStyle/>
          <a:p>
            <a:pPr algn="l" indent="0" marL="0">
              <a:lnSpc>
                <a:spcPts val="2200"/>
              </a:lnSpc>
              <a:buNone/>
            </a:pPr>
            <a:r>
              <a:rPr lang="en-US" sz="1350" dirty="0">
                <a:solidFill>
                  <a:srgbClr val="D7D4CC"/>
                </a:solidFill>
                <a:latin typeface="Raleway Medium" pitchFamily="34" charset="0"/>
                <a:ea typeface="Raleway Medium" pitchFamily="34" charset="-122"/>
                <a:cs typeface="Raleway Medium" pitchFamily="34" charset="-120"/>
              </a:rPr>
              <a:t>O mapeamento de processos incentiva uma mentalidade de melhoria contínua, onde os colaboradores também se tornam participantes ativos nas soluções dos problemas detectados. Além disso, proporciona uma base sólida para treinar novos funcionários, minimizando o tempo de adaptação e aumentando a produtividade nas equipes.</a:t>
            </a:r>
            <a:endParaRPr lang="en-US" sz="13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Shape 0"/>
          <p:cNvSpPr/>
          <p:nvPr/>
        </p:nvSpPr>
        <p:spPr>
          <a:xfrm>
            <a:off x="433507" y="243840"/>
            <a:ext cx="13763387" cy="7745611"/>
          </a:xfrm>
          <a:prstGeom prst="roundRect">
            <a:avLst>
              <a:gd name="adj" fmla="val 4748"/>
            </a:avLst>
          </a:prstGeom>
          <a:solidFill>
            <a:srgbClr val="27272B"/>
          </a:solidFill>
          <a:ln/>
        </p:spPr>
      </p:sp>
      <p:pic>
        <p:nvPicPr>
          <p:cNvPr id="3" name="Image 0" descr="preencoded.png">    </p:cNvPr>
          <p:cNvPicPr>
            <a:picLocks noChangeAspect="1"/>
          </p:cNvPicPr>
          <p:nvPr/>
        </p:nvPicPr>
        <p:blipFill>
          <a:blip r:embed="rId1"/>
          <a:stretch>
            <a:fillRect/>
          </a:stretch>
        </p:blipFill>
        <p:spPr>
          <a:xfrm>
            <a:off x="10412016" y="243840"/>
            <a:ext cx="3784759" cy="7745611"/>
          </a:xfrm>
          <a:prstGeom prst="rect">
            <a:avLst/>
          </a:prstGeom>
        </p:spPr>
      </p:pic>
      <p:sp>
        <p:nvSpPr>
          <p:cNvPr id="4" name="Text 1"/>
          <p:cNvSpPr/>
          <p:nvPr/>
        </p:nvSpPr>
        <p:spPr>
          <a:xfrm>
            <a:off x="1258610" y="892135"/>
            <a:ext cx="3405307" cy="425648"/>
          </a:xfrm>
          <a:prstGeom prst="rect">
            <a:avLst/>
          </a:prstGeom>
          <a:noFill/>
          <a:ln/>
        </p:spPr>
        <p:txBody>
          <a:bodyPr wrap="none" lIns="0" tIns="0" rIns="0" bIns="0" rtlCol="0" anchor="t"/>
          <a:lstStyle/>
          <a:p>
            <a:pPr algn="l" indent="0" marL="0">
              <a:lnSpc>
                <a:spcPts val="3350"/>
              </a:lnSpc>
              <a:buNone/>
            </a:pPr>
            <a:r>
              <a:rPr lang="en-US" sz="2650" b="1" dirty="0">
                <a:solidFill>
                  <a:srgbClr val="FFE14D"/>
                </a:solidFill>
                <a:latin typeface="Comfortaa Bold" pitchFamily="34" charset="0"/>
                <a:ea typeface="Comfortaa Bold" pitchFamily="34" charset="-122"/>
                <a:cs typeface="Comfortaa Bold" pitchFamily="34" charset="-120"/>
              </a:rPr>
              <a:t>METODOLOGIA</a:t>
            </a:r>
            <a:endParaRPr lang="en-US" sz="2650" dirty="0"/>
          </a:p>
        </p:txBody>
      </p:sp>
      <p:sp>
        <p:nvSpPr>
          <p:cNvPr id="5" name="Text 2"/>
          <p:cNvSpPr/>
          <p:nvPr/>
        </p:nvSpPr>
        <p:spPr>
          <a:xfrm>
            <a:off x="1258610" y="1378982"/>
            <a:ext cx="6939082" cy="425648"/>
          </a:xfrm>
          <a:prstGeom prst="rect">
            <a:avLst/>
          </a:prstGeom>
          <a:noFill/>
          <a:ln/>
        </p:spPr>
        <p:txBody>
          <a:bodyPr wrap="none" lIns="0" tIns="0" rIns="0" bIns="0" rtlCol="0" anchor="t"/>
          <a:lstStyle/>
          <a:p>
            <a:pPr algn="l" indent="0" marL="0">
              <a:lnSpc>
                <a:spcPts val="3350"/>
              </a:lnSpc>
              <a:buNone/>
            </a:pPr>
            <a:r>
              <a:rPr lang="en-US" sz="2650" b="1" dirty="0">
                <a:solidFill>
                  <a:srgbClr val="FFE14D"/>
                </a:solidFill>
                <a:latin typeface="Comfortaa Bold" pitchFamily="34" charset="0"/>
                <a:ea typeface="Comfortaa Bold" pitchFamily="34" charset="-122"/>
                <a:cs typeface="Comfortaa Bold" pitchFamily="34" charset="-120"/>
              </a:rPr>
              <a:t>Ferramentas Técnicas de Mapeamento</a:t>
            </a:r>
            <a:endParaRPr lang="en-US" sz="2650" dirty="0"/>
          </a:p>
        </p:txBody>
      </p:sp>
      <p:sp>
        <p:nvSpPr>
          <p:cNvPr id="6" name="Shape 3"/>
          <p:cNvSpPr/>
          <p:nvPr/>
        </p:nvSpPr>
        <p:spPr>
          <a:xfrm>
            <a:off x="1258610" y="2034421"/>
            <a:ext cx="4259461" cy="1392317"/>
          </a:xfrm>
          <a:prstGeom prst="roundRect">
            <a:avLst>
              <a:gd name="adj" fmla="val 16509"/>
            </a:avLst>
          </a:prstGeom>
          <a:solidFill>
            <a:srgbClr val="27272B"/>
          </a:solidFill>
          <a:ln w="22860">
            <a:solidFill>
              <a:srgbClr val="5F5F63"/>
            </a:solidFill>
            <a:prstDash val="solid"/>
          </a:ln>
        </p:spPr>
      </p:sp>
      <p:sp>
        <p:nvSpPr>
          <p:cNvPr id="7" name="Text 4"/>
          <p:cNvSpPr/>
          <p:nvPr/>
        </p:nvSpPr>
        <p:spPr>
          <a:xfrm>
            <a:off x="1434703" y="2210514"/>
            <a:ext cx="2285167" cy="212765"/>
          </a:xfrm>
          <a:prstGeom prst="rect">
            <a:avLst/>
          </a:prstGeom>
          <a:noFill/>
          <a:ln/>
        </p:spPr>
        <p:txBody>
          <a:bodyPr wrap="none" lIns="0" tIns="0" rIns="0" bIns="0" rtlCol="0" anchor="t"/>
          <a:lstStyle/>
          <a:p>
            <a:pPr algn="l" indent="0" marL="0">
              <a:lnSpc>
                <a:spcPts val="1650"/>
              </a:lnSpc>
              <a:buNone/>
            </a:pPr>
            <a:r>
              <a:rPr lang="en-US" sz="1300" b="1" dirty="0">
                <a:solidFill>
                  <a:srgbClr val="D7D4CC"/>
                </a:solidFill>
                <a:latin typeface="Comfortaa Bold" pitchFamily="34" charset="0"/>
                <a:ea typeface="Comfortaa Bold" pitchFamily="34" charset="-122"/>
                <a:cs typeface="Comfortaa Bold" pitchFamily="34" charset="-120"/>
              </a:rPr>
              <a:t>Fluxogramas Tradicionais</a:t>
            </a:r>
            <a:endParaRPr lang="en-US" sz="1300" dirty="0"/>
          </a:p>
        </p:txBody>
      </p:sp>
      <p:sp>
        <p:nvSpPr>
          <p:cNvPr id="8" name="Text 5"/>
          <p:cNvSpPr/>
          <p:nvPr/>
        </p:nvSpPr>
        <p:spPr>
          <a:xfrm>
            <a:off x="1434703" y="2515195"/>
            <a:ext cx="3907274" cy="735449"/>
          </a:xfrm>
          <a:prstGeom prst="rect">
            <a:avLst/>
          </a:prstGeom>
          <a:noFill/>
          <a:ln/>
        </p:spPr>
        <p:txBody>
          <a:bodyPr wrap="square" lIns="0" tIns="0" rIns="0" bIns="0" rtlCol="0" anchor="t"/>
          <a:lstStyle/>
          <a:p>
            <a:pPr algn="l" indent="0" marL="0">
              <a:lnSpc>
                <a:spcPts val="1900"/>
              </a:lnSpc>
              <a:buNone/>
            </a:pPr>
            <a:r>
              <a:rPr lang="en-US" sz="1200" dirty="0">
                <a:solidFill>
                  <a:srgbClr val="D7D4CC"/>
                </a:solidFill>
                <a:latin typeface="Raleway Medium" pitchFamily="34" charset="0"/>
                <a:ea typeface="Raleway Medium" pitchFamily="34" charset="-122"/>
                <a:cs typeface="Raleway Medium" pitchFamily="34" charset="-120"/>
              </a:rPr>
              <a:t>Úteis para mapeamentos iniciais e comunicação eficaz com equipes não técnicas, facilitando o entendimento geral</a:t>
            </a:r>
            <a:endParaRPr lang="en-US" sz="1200" dirty="0"/>
          </a:p>
        </p:txBody>
      </p:sp>
      <p:sp>
        <p:nvSpPr>
          <p:cNvPr id="9" name="Shape 6"/>
          <p:cNvSpPr/>
          <p:nvPr/>
        </p:nvSpPr>
        <p:spPr>
          <a:xfrm>
            <a:off x="5671304" y="2034421"/>
            <a:ext cx="4259580" cy="1392317"/>
          </a:xfrm>
          <a:prstGeom prst="roundRect">
            <a:avLst>
              <a:gd name="adj" fmla="val 16509"/>
            </a:avLst>
          </a:prstGeom>
          <a:solidFill>
            <a:srgbClr val="27272B"/>
          </a:solidFill>
          <a:ln w="22860">
            <a:solidFill>
              <a:srgbClr val="5F5F63"/>
            </a:solidFill>
            <a:prstDash val="solid"/>
          </a:ln>
        </p:spPr>
      </p:sp>
      <p:sp>
        <p:nvSpPr>
          <p:cNvPr id="10" name="Text 7"/>
          <p:cNvSpPr/>
          <p:nvPr/>
        </p:nvSpPr>
        <p:spPr>
          <a:xfrm>
            <a:off x="5847398" y="2210514"/>
            <a:ext cx="1702594" cy="212765"/>
          </a:xfrm>
          <a:prstGeom prst="rect">
            <a:avLst/>
          </a:prstGeom>
          <a:noFill/>
          <a:ln/>
        </p:spPr>
        <p:txBody>
          <a:bodyPr wrap="none" lIns="0" tIns="0" rIns="0" bIns="0" rtlCol="0" anchor="t"/>
          <a:lstStyle/>
          <a:p>
            <a:pPr algn="l" indent="0" marL="0">
              <a:lnSpc>
                <a:spcPts val="1650"/>
              </a:lnSpc>
              <a:buNone/>
            </a:pPr>
            <a:r>
              <a:rPr lang="en-US" sz="1300" b="1" dirty="0">
                <a:solidFill>
                  <a:srgbClr val="D7D4CC"/>
                </a:solidFill>
                <a:latin typeface="Comfortaa Bold" pitchFamily="34" charset="0"/>
                <a:ea typeface="Comfortaa Bold" pitchFamily="34" charset="-122"/>
                <a:cs typeface="Comfortaa Bold" pitchFamily="34" charset="-120"/>
              </a:rPr>
              <a:t>BPMN</a:t>
            </a:r>
            <a:endParaRPr lang="en-US" sz="1300" dirty="0"/>
          </a:p>
        </p:txBody>
      </p:sp>
      <p:sp>
        <p:nvSpPr>
          <p:cNvPr id="11" name="Text 8"/>
          <p:cNvSpPr/>
          <p:nvPr/>
        </p:nvSpPr>
        <p:spPr>
          <a:xfrm>
            <a:off x="5847398" y="2515195"/>
            <a:ext cx="3907393" cy="490299"/>
          </a:xfrm>
          <a:prstGeom prst="rect">
            <a:avLst/>
          </a:prstGeom>
          <a:noFill/>
          <a:ln/>
        </p:spPr>
        <p:txBody>
          <a:bodyPr wrap="square" lIns="0" tIns="0" rIns="0" bIns="0" rtlCol="0" anchor="t"/>
          <a:lstStyle/>
          <a:p>
            <a:pPr algn="l" indent="0" marL="0">
              <a:lnSpc>
                <a:spcPts val="1900"/>
              </a:lnSpc>
              <a:buNone/>
            </a:pPr>
            <a:r>
              <a:rPr lang="en-US" sz="1200" dirty="0">
                <a:solidFill>
                  <a:srgbClr val="D7D4CC"/>
                </a:solidFill>
                <a:latin typeface="Raleway Medium" pitchFamily="34" charset="0"/>
                <a:ea typeface="Raleway Medium" pitchFamily="34" charset="-122"/>
                <a:cs typeface="Raleway Medium" pitchFamily="34" charset="-120"/>
              </a:rPr>
              <a:t>Padrão internacional para modelagem detalhada e interoperabilidade entre ferramentas de automação</a:t>
            </a:r>
            <a:endParaRPr lang="en-US" sz="1200" dirty="0"/>
          </a:p>
        </p:txBody>
      </p:sp>
      <p:sp>
        <p:nvSpPr>
          <p:cNvPr id="12" name="Shape 9"/>
          <p:cNvSpPr/>
          <p:nvPr/>
        </p:nvSpPr>
        <p:spPr>
          <a:xfrm>
            <a:off x="1258610" y="3579971"/>
            <a:ext cx="4259461" cy="1147167"/>
          </a:xfrm>
          <a:prstGeom prst="roundRect">
            <a:avLst>
              <a:gd name="adj" fmla="val 20037"/>
            </a:avLst>
          </a:prstGeom>
          <a:solidFill>
            <a:srgbClr val="27272B"/>
          </a:solidFill>
          <a:ln w="22860">
            <a:solidFill>
              <a:srgbClr val="5F5F63"/>
            </a:solidFill>
            <a:prstDash val="solid"/>
          </a:ln>
        </p:spPr>
      </p:sp>
      <p:sp>
        <p:nvSpPr>
          <p:cNvPr id="13" name="Text 10"/>
          <p:cNvSpPr/>
          <p:nvPr/>
        </p:nvSpPr>
        <p:spPr>
          <a:xfrm>
            <a:off x="1434703" y="3756065"/>
            <a:ext cx="1702594" cy="212765"/>
          </a:xfrm>
          <a:prstGeom prst="rect">
            <a:avLst/>
          </a:prstGeom>
          <a:noFill/>
          <a:ln/>
        </p:spPr>
        <p:txBody>
          <a:bodyPr wrap="none" lIns="0" tIns="0" rIns="0" bIns="0" rtlCol="0" anchor="t"/>
          <a:lstStyle/>
          <a:p>
            <a:pPr algn="l" indent="0" marL="0">
              <a:lnSpc>
                <a:spcPts val="1650"/>
              </a:lnSpc>
              <a:buNone/>
            </a:pPr>
            <a:r>
              <a:rPr lang="en-US" sz="1300" b="1" dirty="0">
                <a:solidFill>
                  <a:srgbClr val="D7D4CC"/>
                </a:solidFill>
                <a:latin typeface="Comfortaa Bold" pitchFamily="34" charset="0"/>
                <a:ea typeface="Comfortaa Bold" pitchFamily="34" charset="-122"/>
                <a:cs typeface="Comfortaa Bold" pitchFamily="34" charset="-120"/>
              </a:rPr>
              <a:t>SIPOC</a:t>
            </a:r>
            <a:endParaRPr lang="en-US" sz="1300" dirty="0"/>
          </a:p>
        </p:txBody>
      </p:sp>
      <p:sp>
        <p:nvSpPr>
          <p:cNvPr id="14" name="Text 11"/>
          <p:cNvSpPr/>
          <p:nvPr/>
        </p:nvSpPr>
        <p:spPr>
          <a:xfrm>
            <a:off x="1434703" y="4060746"/>
            <a:ext cx="3907274" cy="490299"/>
          </a:xfrm>
          <a:prstGeom prst="rect">
            <a:avLst/>
          </a:prstGeom>
          <a:noFill/>
          <a:ln/>
        </p:spPr>
        <p:txBody>
          <a:bodyPr wrap="square" lIns="0" tIns="0" rIns="0" bIns="0" rtlCol="0" anchor="t"/>
          <a:lstStyle/>
          <a:p>
            <a:pPr algn="l" indent="0" marL="0">
              <a:lnSpc>
                <a:spcPts val="1900"/>
              </a:lnSpc>
              <a:buNone/>
            </a:pPr>
            <a:r>
              <a:rPr lang="en-US" sz="1200" dirty="0">
                <a:solidFill>
                  <a:srgbClr val="D7D4CC"/>
                </a:solidFill>
                <a:latin typeface="Raleway Medium" pitchFamily="34" charset="0"/>
                <a:ea typeface="Raleway Medium" pitchFamily="34" charset="-122"/>
                <a:cs typeface="Raleway Medium" pitchFamily="34" charset="-120"/>
              </a:rPr>
              <a:t>Técnica de alto nível para entender limites e interfaces do processo de forma rápida e visual</a:t>
            </a:r>
            <a:endParaRPr lang="en-US" sz="1200" dirty="0"/>
          </a:p>
        </p:txBody>
      </p:sp>
      <p:sp>
        <p:nvSpPr>
          <p:cNvPr id="15" name="Shape 12"/>
          <p:cNvSpPr/>
          <p:nvPr/>
        </p:nvSpPr>
        <p:spPr>
          <a:xfrm>
            <a:off x="5671304" y="3579971"/>
            <a:ext cx="4259580" cy="1147167"/>
          </a:xfrm>
          <a:prstGeom prst="roundRect">
            <a:avLst>
              <a:gd name="adj" fmla="val 20037"/>
            </a:avLst>
          </a:prstGeom>
          <a:solidFill>
            <a:srgbClr val="27272B"/>
          </a:solidFill>
          <a:ln w="22860">
            <a:solidFill>
              <a:srgbClr val="5F5F63"/>
            </a:solidFill>
            <a:prstDash val="solid"/>
          </a:ln>
        </p:spPr>
      </p:sp>
      <p:sp>
        <p:nvSpPr>
          <p:cNvPr id="16" name="Text 13"/>
          <p:cNvSpPr/>
          <p:nvPr/>
        </p:nvSpPr>
        <p:spPr>
          <a:xfrm>
            <a:off x="5847398" y="3756065"/>
            <a:ext cx="2035254" cy="212765"/>
          </a:xfrm>
          <a:prstGeom prst="rect">
            <a:avLst/>
          </a:prstGeom>
          <a:noFill/>
          <a:ln/>
        </p:spPr>
        <p:txBody>
          <a:bodyPr wrap="none" lIns="0" tIns="0" rIns="0" bIns="0" rtlCol="0" anchor="t"/>
          <a:lstStyle/>
          <a:p>
            <a:pPr algn="l" indent="0" marL="0">
              <a:lnSpc>
                <a:spcPts val="1650"/>
              </a:lnSpc>
              <a:buNone/>
            </a:pPr>
            <a:r>
              <a:rPr lang="en-US" sz="1300" b="1" dirty="0">
                <a:solidFill>
                  <a:srgbClr val="D7D4CC"/>
                </a:solidFill>
                <a:latin typeface="Comfortaa Bold" pitchFamily="34" charset="0"/>
                <a:ea typeface="Comfortaa Bold" pitchFamily="34" charset="-122"/>
                <a:cs typeface="Comfortaa Bold" pitchFamily="34" charset="-120"/>
              </a:rPr>
              <a:t>Value Stream Mapping</a:t>
            </a:r>
            <a:endParaRPr lang="en-US" sz="1300" dirty="0"/>
          </a:p>
        </p:txBody>
      </p:sp>
      <p:sp>
        <p:nvSpPr>
          <p:cNvPr id="17" name="Text 14"/>
          <p:cNvSpPr/>
          <p:nvPr/>
        </p:nvSpPr>
        <p:spPr>
          <a:xfrm>
            <a:off x="5847398" y="4060746"/>
            <a:ext cx="3907393" cy="490299"/>
          </a:xfrm>
          <a:prstGeom prst="rect">
            <a:avLst/>
          </a:prstGeom>
          <a:noFill/>
          <a:ln/>
        </p:spPr>
        <p:txBody>
          <a:bodyPr wrap="square" lIns="0" tIns="0" rIns="0" bIns="0" rtlCol="0" anchor="t"/>
          <a:lstStyle/>
          <a:p>
            <a:pPr algn="l" indent="0" marL="0">
              <a:lnSpc>
                <a:spcPts val="1900"/>
              </a:lnSpc>
              <a:buNone/>
            </a:pPr>
            <a:r>
              <a:rPr lang="en-US" sz="1200" dirty="0">
                <a:solidFill>
                  <a:srgbClr val="D7D4CC"/>
                </a:solidFill>
                <a:latin typeface="Raleway Medium" pitchFamily="34" charset="0"/>
                <a:ea typeface="Raleway Medium" pitchFamily="34" charset="-122"/>
                <a:cs typeface="Raleway Medium" pitchFamily="34" charset="-120"/>
              </a:rPr>
              <a:t>Foca no fluxo de valor e identificação precisa de desperdícios ao longo da cadeia produtiva</a:t>
            </a:r>
            <a:endParaRPr lang="en-US" sz="1200" dirty="0"/>
          </a:p>
        </p:txBody>
      </p:sp>
      <p:sp>
        <p:nvSpPr>
          <p:cNvPr id="18" name="Shape 15"/>
          <p:cNvSpPr/>
          <p:nvPr/>
        </p:nvSpPr>
        <p:spPr>
          <a:xfrm>
            <a:off x="1258610" y="4880372"/>
            <a:ext cx="8672274" cy="902018"/>
          </a:xfrm>
          <a:prstGeom prst="roundRect">
            <a:avLst>
              <a:gd name="adj" fmla="val 25483"/>
            </a:avLst>
          </a:prstGeom>
          <a:solidFill>
            <a:srgbClr val="27272B"/>
          </a:solidFill>
          <a:ln w="22860">
            <a:solidFill>
              <a:srgbClr val="5F5F63"/>
            </a:solidFill>
            <a:prstDash val="solid"/>
          </a:ln>
        </p:spPr>
      </p:sp>
      <p:sp>
        <p:nvSpPr>
          <p:cNvPr id="19" name="Text 16"/>
          <p:cNvSpPr/>
          <p:nvPr/>
        </p:nvSpPr>
        <p:spPr>
          <a:xfrm>
            <a:off x="1434703" y="5056465"/>
            <a:ext cx="1702594" cy="212765"/>
          </a:xfrm>
          <a:prstGeom prst="rect">
            <a:avLst/>
          </a:prstGeom>
          <a:noFill/>
          <a:ln/>
        </p:spPr>
        <p:txBody>
          <a:bodyPr wrap="none" lIns="0" tIns="0" rIns="0" bIns="0" rtlCol="0" anchor="t"/>
          <a:lstStyle/>
          <a:p>
            <a:pPr algn="l" indent="0" marL="0">
              <a:lnSpc>
                <a:spcPts val="1650"/>
              </a:lnSpc>
              <a:buNone/>
            </a:pPr>
            <a:r>
              <a:rPr lang="en-US" sz="1300" b="1" dirty="0">
                <a:solidFill>
                  <a:srgbClr val="D7D4CC"/>
                </a:solidFill>
                <a:latin typeface="Comfortaa Bold" pitchFamily="34" charset="0"/>
                <a:ea typeface="Comfortaa Bold" pitchFamily="34" charset="-122"/>
                <a:cs typeface="Comfortaa Bold" pitchFamily="34" charset="-120"/>
              </a:rPr>
              <a:t>Swimlanes</a:t>
            </a:r>
            <a:endParaRPr lang="en-US" sz="1300" dirty="0"/>
          </a:p>
        </p:txBody>
      </p:sp>
      <p:sp>
        <p:nvSpPr>
          <p:cNvPr id="20" name="Text 17"/>
          <p:cNvSpPr/>
          <p:nvPr/>
        </p:nvSpPr>
        <p:spPr>
          <a:xfrm>
            <a:off x="1434703" y="5361146"/>
            <a:ext cx="8320088" cy="245150"/>
          </a:xfrm>
          <a:prstGeom prst="rect">
            <a:avLst/>
          </a:prstGeom>
          <a:noFill/>
          <a:ln/>
        </p:spPr>
        <p:txBody>
          <a:bodyPr wrap="none" lIns="0" tIns="0" rIns="0" bIns="0" rtlCol="0" anchor="t"/>
          <a:lstStyle/>
          <a:p>
            <a:pPr algn="l" indent="0" marL="0">
              <a:lnSpc>
                <a:spcPts val="1900"/>
              </a:lnSpc>
              <a:buNone/>
            </a:pPr>
            <a:r>
              <a:rPr lang="en-US" sz="1200" dirty="0">
                <a:solidFill>
                  <a:srgbClr val="D7D4CC"/>
                </a:solidFill>
                <a:latin typeface="Raleway Medium" pitchFamily="34" charset="0"/>
                <a:ea typeface="Raleway Medium" pitchFamily="34" charset="-122"/>
                <a:cs typeface="Raleway Medium" pitchFamily="34" charset="-120"/>
              </a:rPr>
              <a:t>Evidenciam responsabilidades entre áreas e departamentos, melhorando a clareza organizacional</a:t>
            </a:r>
            <a:endParaRPr lang="en-US" sz="1200" dirty="0"/>
          </a:p>
        </p:txBody>
      </p:sp>
      <p:sp>
        <p:nvSpPr>
          <p:cNvPr id="21" name="Shape 18"/>
          <p:cNvSpPr/>
          <p:nvPr/>
        </p:nvSpPr>
        <p:spPr>
          <a:xfrm>
            <a:off x="1258610" y="5954673"/>
            <a:ext cx="8672274" cy="1386483"/>
          </a:xfrm>
          <a:prstGeom prst="roundRect">
            <a:avLst>
              <a:gd name="adj" fmla="val 16579"/>
            </a:avLst>
          </a:prstGeom>
          <a:solidFill>
            <a:srgbClr val="4D4000"/>
          </a:solidFill>
          <a:ln/>
        </p:spPr>
      </p:sp>
      <p:pic>
        <p:nvPicPr>
          <p:cNvPr id="22" name="Image 1" descr="preencoded.png">    </p:cNvPr>
          <p:cNvPicPr>
            <a:picLocks noChangeAspect="1"/>
          </p:cNvPicPr>
          <p:nvPr/>
        </p:nvPicPr>
        <p:blipFill>
          <a:blip r:embed="rId2"/>
          <a:stretch>
            <a:fillRect/>
          </a:stretch>
        </p:blipFill>
        <p:spPr>
          <a:xfrm>
            <a:off x="1411843" y="6187202"/>
            <a:ext cx="191453" cy="153233"/>
          </a:xfrm>
          <a:prstGeom prst="rect">
            <a:avLst/>
          </a:prstGeom>
        </p:spPr>
      </p:pic>
      <p:sp>
        <p:nvSpPr>
          <p:cNvPr id="23" name="Text 19"/>
          <p:cNvSpPr/>
          <p:nvPr/>
        </p:nvSpPr>
        <p:spPr>
          <a:xfrm>
            <a:off x="1756529" y="6146125"/>
            <a:ext cx="8021122" cy="980599"/>
          </a:xfrm>
          <a:prstGeom prst="rect">
            <a:avLst/>
          </a:prstGeom>
          <a:noFill/>
          <a:ln/>
        </p:spPr>
        <p:txBody>
          <a:bodyPr wrap="square" lIns="0" tIns="0" rIns="0" bIns="0" rtlCol="0" anchor="t"/>
          <a:lstStyle/>
          <a:p>
            <a:pPr algn="l" indent="0" marL="0">
              <a:lnSpc>
                <a:spcPts val="1900"/>
              </a:lnSpc>
              <a:buNone/>
            </a:pPr>
            <a:r>
              <a:rPr lang="en-US" sz="1200" b="1" dirty="0">
                <a:solidFill>
                  <a:srgbClr val="FFFFFF"/>
                </a:solidFill>
                <a:latin typeface="Raleway Medium" pitchFamily="34" charset="0"/>
                <a:ea typeface="Raleway Medium" pitchFamily="34" charset="-122"/>
                <a:cs typeface="Raleway Medium" pitchFamily="34" charset="-120"/>
              </a:rPr>
              <a:t>Recomendação prática:</a:t>
            </a:r>
            <a:pPr algn="l" indent="0" marL="0">
              <a:lnSpc>
                <a:spcPts val="1900"/>
              </a:lnSpc>
              <a:buNone/>
            </a:pPr>
            <a:r>
              <a:rPr lang="en-US" sz="1200" dirty="0">
                <a:solidFill>
                  <a:srgbClr val="FFFFFF"/>
                </a:solidFill>
                <a:latin typeface="Raleway Medium" pitchFamily="34" charset="0"/>
                <a:ea typeface="Raleway Medium" pitchFamily="34" charset="-122"/>
                <a:cs typeface="Raleway Medium" pitchFamily="34" charset="-120"/>
              </a:rPr>
              <a:t> Para pequenas e médias empresas, recomenda-se iniciar com notações simples (fluxogramas ou SIPOC) e evoluir para BPMN quando houver necessidade de automação ou integração com sistemas. Ferramentas digitais acessíveis (diagramadores online, soluções low-code) reduzem barreiras técnicas e facilitam atualização e compartilhamento dos mapas.</a:t>
            </a:r>
            <a:endParaRPr lang="en-US" sz="12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Shape 0"/>
          <p:cNvSpPr/>
          <p:nvPr/>
        </p:nvSpPr>
        <p:spPr>
          <a:xfrm>
            <a:off x="433507" y="243840"/>
            <a:ext cx="13763387" cy="7741920"/>
          </a:xfrm>
          <a:prstGeom prst="roundRect">
            <a:avLst>
              <a:gd name="adj" fmla="val 6241"/>
            </a:avLst>
          </a:prstGeom>
          <a:solidFill>
            <a:srgbClr val="27272B"/>
          </a:solidFill>
          <a:ln/>
        </p:spPr>
      </p:sp>
      <p:sp>
        <p:nvSpPr>
          <p:cNvPr id="3" name="Text 1"/>
          <p:cNvSpPr/>
          <p:nvPr/>
        </p:nvSpPr>
        <p:spPr>
          <a:xfrm>
            <a:off x="1262420" y="1108948"/>
            <a:ext cx="8764786" cy="559118"/>
          </a:xfrm>
          <a:prstGeom prst="rect">
            <a:avLst/>
          </a:prstGeom>
          <a:noFill/>
          <a:ln/>
        </p:spPr>
        <p:txBody>
          <a:bodyPr wrap="none" lIns="0" tIns="0" rIns="0" bIns="0" rtlCol="0" anchor="t"/>
          <a:lstStyle/>
          <a:p>
            <a:pPr algn="l" indent="0" marL="0">
              <a:lnSpc>
                <a:spcPts val="4400"/>
              </a:lnSpc>
              <a:buNone/>
            </a:pPr>
            <a:r>
              <a:rPr lang="en-US" sz="3500" b="1" dirty="0">
                <a:solidFill>
                  <a:srgbClr val="FFE14D"/>
                </a:solidFill>
                <a:latin typeface="Comfortaa Bold" pitchFamily="34" charset="0"/>
                <a:ea typeface="Comfortaa Bold" pitchFamily="34" charset="-122"/>
                <a:cs typeface="Comfortaa Bold" pitchFamily="34" charset="-120"/>
              </a:rPr>
              <a:t>Procedimentos: Geral vs. Operacional</a:t>
            </a:r>
            <a:endParaRPr lang="en-US" sz="3500" dirty="0"/>
          </a:p>
        </p:txBody>
      </p:sp>
      <p:sp>
        <p:nvSpPr>
          <p:cNvPr id="4" name="Text 2"/>
          <p:cNvSpPr/>
          <p:nvPr/>
        </p:nvSpPr>
        <p:spPr>
          <a:xfrm>
            <a:off x="1262420" y="2171224"/>
            <a:ext cx="2774990" cy="335399"/>
          </a:xfrm>
          <a:prstGeom prst="rect">
            <a:avLst/>
          </a:prstGeom>
          <a:noFill/>
          <a:ln/>
        </p:spPr>
        <p:txBody>
          <a:bodyPr wrap="none" lIns="0" tIns="0" rIns="0" bIns="0" rtlCol="0" anchor="t"/>
          <a:lstStyle/>
          <a:p>
            <a:pPr algn="l" indent="0" marL="0">
              <a:lnSpc>
                <a:spcPts val="2600"/>
              </a:lnSpc>
              <a:buNone/>
            </a:pPr>
            <a:r>
              <a:rPr lang="en-US" sz="2100" b="1" dirty="0">
                <a:solidFill>
                  <a:srgbClr val="FFE14D"/>
                </a:solidFill>
                <a:latin typeface="Comfortaa Bold" pitchFamily="34" charset="0"/>
                <a:ea typeface="Comfortaa Bold" pitchFamily="34" charset="-122"/>
                <a:cs typeface="Comfortaa Bold" pitchFamily="34" charset="-120"/>
              </a:rPr>
              <a:t>Procedimento Geral</a:t>
            </a:r>
            <a:endParaRPr lang="en-US" sz="2100" dirty="0"/>
          </a:p>
        </p:txBody>
      </p:sp>
      <p:sp>
        <p:nvSpPr>
          <p:cNvPr id="5" name="Text 3"/>
          <p:cNvSpPr/>
          <p:nvPr/>
        </p:nvSpPr>
        <p:spPr>
          <a:xfrm>
            <a:off x="1262420" y="2707838"/>
            <a:ext cx="5807273" cy="966192"/>
          </a:xfrm>
          <a:prstGeom prst="rect">
            <a:avLst/>
          </a:prstGeom>
          <a:noFill/>
          <a:ln/>
        </p:spPr>
        <p:txBody>
          <a:bodyPr wrap="square" lIns="0" tIns="0" rIns="0" bIns="0" rtlCol="0" anchor="t"/>
          <a:lstStyle/>
          <a:p>
            <a:pPr algn="l" indent="0" marL="0">
              <a:lnSpc>
                <a:spcPts val="2500"/>
              </a:lnSpc>
              <a:buNone/>
            </a:pPr>
            <a:r>
              <a:rPr lang="en-US" sz="1550" dirty="0">
                <a:solidFill>
                  <a:srgbClr val="D7D4CC"/>
                </a:solidFill>
                <a:latin typeface="Raleway Medium" pitchFamily="34" charset="0"/>
                <a:ea typeface="Raleway Medium" pitchFamily="34" charset="-122"/>
                <a:cs typeface="Raleway Medium" pitchFamily="34" charset="-120"/>
              </a:rPr>
              <a:t>Diretrizes amplas que orientam a condução dos processos em alinhamento com as estratégias organizacionais. Define </a:t>
            </a:r>
            <a:pPr algn="l" indent="0" marL="0">
              <a:lnSpc>
                <a:spcPts val="2500"/>
              </a:lnSpc>
              <a:buNone/>
            </a:pPr>
            <a:r>
              <a:rPr lang="en-US" sz="1550" b="1" dirty="0">
                <a:solidFill>
                  <a:srgbClr val="D7D4CC"/>
                </a:solidFill>
                <a:latin typeface="Raleway Medium" pitchFamily="34" charset="0"/>
                <a:ea typeface="Raleway Medium" pitchFamily="34" charset="-122"/>
                <a:cs typeface="Raleway Medium" pitchFamily="34" charset="-120"/>
              </a:rPr>
              <a:t>o que</a:t>
            </a:r>
            <a:pPr algn="l" indent="0" marL="0">
              <a:lnSpc>
                <a:spcPts val="2500"/>
              </a:lnSpc>
              <a:buNone/>
            </a:pPr>
            <a:r>
              <a:rPr lang="en-US" sz="1550" dirty="0">
                <a:solidFill>
                  <a:srgbClr val="D7D4CC"/>
                </a:solidFill>
                <a:latin typeface="Raleway Medium" pitchFamily="34" charset="0"/>
                <a:ea typeface="Raleway Medium" pitchFamily="34" charset="-122"/>
                <a:cs typeface="Raleway Medium" pitchFamily="34" charset="-120"/>
              </a:rPr>
              <a:t> deve ser feito e </a:t>
            </a:r>
            <a:pPr algn="l" indent="0" marL="0">
              <a:lnSpc>
                <a:spcPts val="2500"/>
              </a:lnSpc>
              <a:buNone/>
            </a:pPr>
            <a:r>
              <a:rPr lang="en-US" sz="1550" b="1" dirty="0">
                <a:solidFill>
                  <a:srgbClr val="D7D4CC"/>
                </a:solidFill>
                <a:latin typeface="Raleway Medium" pitchFamily="34" charset="0"/>
                <a:ea typeface="Raleway Medium" pitchFamily="34" charset="-122"/>
                <a:cs typeface="Raleway Medium" pitchFamily="34" charset="-120"/>
              </a:rPr>
              <a:t>por que</a:t>
            </a:r>
            <a:pPr algn="l" indent="0" marL="0">
              <a:lnSpc>
                <a:spcPts val="2500"/>
              </a:lnSpc>
              <a:buNone/>
            </a:pPr>
            <a:r>
              <a:rPr lang="en-US" sz="1550" dirty="0">
                <a:solidFill>
                  <a:srgbClr val="D7D4CC"/>
                </a:solidFill>
                <a:latin typeface="Raleway Medium" pitchFamily="34" charset="0"/>
                <a:ea typeface="Raleway Medium" pitchFamily="34" charset="-122"/>
                <a:cs typeface="Raleway Medium" pitchFamily="34" charset="-120"/>
              </a:rPr>
              <a:t> é importante para o negócio.</a:t>
            </a:r>
            <a:endParaRPr lang="en-US" sz="1550" dirty="0"/>
          </a:p>
        </p:txBody>
      </p:sp>
      <p:sp>
        <p:nvSpPr>
          <p:cNvPr id="6" name="Text 4"/>
          <p:cNvSpPr/>
          <p:nvPr/>
        </p:nvSpPr>
        <p:spPr>
          <a:xfrm>
            <a:off x="1262420" y="3855125"/>
            <a:ext cx="5807273" cy="322064"/>
          </a:xfrm>
          <a:prstGeom prst="rect">
            <a:avLst/>
          </a:prstGeom>
          <a:noFill/>
          <a:ln/>
        </p:spPr>
        <p:txBody>
          <a:bodyPr wrap="none" lIns="0" tIns="0" rIns="0" bIns="0" rtlCol="0" anchor="t"/>
          <a:lstStyle/>
          <a:p>
            <a:pPr algn="l" indent="0" marL="0">
              <a:lnSpc>
                <a:spcPts val="2500"/>
              </a:lnSpc>
              <a:buNone/>
            </a:pPr>
            <a:r>
              <a:rPr lang="en-US" sz="1550" dirty="0">
                <a:solidFill>
                  <a:srgbClr val="D7D4CC"/>
                </a:solidFill>
                <a:latin typeface="Raleway Medium" pitchFamily="34" charset="0"/>
                <a:ea typeface="Raleway Medium" pitchFamily="34" charset="-122"/>
                <a:cs typeface="Raleway Medium" pitchFamily="34" charset="-120"/>
              </a:rPr>
              <a:t>Características principais:</a:t>
            </a:r>
            <a:endParaRPr lang="en-US" sz="1550" dirty="0"/>
          </a:p>
        </p:txBody>
      </p:sp>
      <p:sp>
        <p:nvSpPr>
          <p:cNvPr id="7" name="Text 5"/>
          <p:cNvSpPr/>
          <p:nvPr/>
        </p:nvSpPr>
        <p:spPr>
          <a:xfrm>
            <a:off x="1262420" y="4358283"/>
            <a:ext cx="5807273" cy="322064"/>
          </a:xfrm>
          <a:prstGeom prst="rect">
            <a:avLst/>
          </a:prstGeom>
          <a:noFill/>
          <a:ln/>
        </p:spPr>
        <p:txBody>
          <a:bodyPr wrap="none" lIns="0" tIns="0" rIns="0" bIns="0" rtlCol="0" anchor="t"/>
          <a:lstStyle/>
          <a:p>
            <a:pPr algn="l" marL="342900" indent="-342900">
              <a:lnSpc>
                <a:spcPts val="2500"/>
              </a:lnSpc>
              <a:buSzPct val="100000"/>
              <a:buChar char="•"/>
            </a:pPr>
            <a:r>
              <a:rPr lang="en-US" sz="1550" dirty="0">
                <a:solidFill>
                  <a:srgbClr val="D7D4CC"/>
                </a:solidFill>
                <a:latin typeface="Raleway Medium" pitchFamily="34" charset="0"/>
                <a:ea typeface="Raleway Medium" pitchFamily="34" charset="-122"/>
                <a:cs typeface="Raleway Medium" pitchFamily="34" charset="-120"/>
              </a:rPr>
              <a:t>Visão estratégica e macro</a:t>
            </a:r>
            <a:endParaRPr lang="en-US" sz="1550" dirty="0"/>
          </a:p>
        </p:txBody>
      </p:sp>
      <p:sp>
        <p:nvSpPr>
          <p:cNvPr id="8" name="Text 6"/>
          <p:cNvSpPr/>
          <p:nvPr/>
        </p:nvSpPr>
        <p:spPr>
          <a:xfrm>
            <a:off x="1262420" y="4750713"/>
            <a:ext cx="5807273" cy="322064"/>
          </a:xfrm>
          <a:prstGeom prst="rect">
            <a:avLst/>
          </a:prstGeom>
          <a:noFill/>
          <a:ln/>
        </p:spPr>
        <p:txBody>
          <a:bodyPr wrap="none" lIns="0" tIns="0" rIns="0" bIns="0" rtlCol="0" anchor="t"/>
          <a:lstStyle/>
          <a:p>
            <a:pPr algn="l" marL="342900" indent="-342900">
              <a:lnSpc>
                <a:spcPts val="2500"/>
              </a:lnSpc>
              <a:buSzPct val="100000"/>
              <a:buChar char="•"/>
            </a:pPr>
            <a:r>
              <a:rPr lang="en-US" sz="1550" dirty="0">
                <a:solidFill>
                  <a:srgbClr val="D7D4CC"/>
                </a:solidFill>
                <a:latin typeface="Raleway Medium" pitchFamily="34" charset="0"/>
                <a:ea typeface="Raleway Medium" pitchFamily="34" charset="-122"/>
                <a:cs typeface="Raleway Medium" pitchFamily="34" charset="-120"/>
              </a:rPr>
              <a:t>Foco em objetivos e metas</a:t>
            </a:r>
            <a:endParaRPr lang="en-US" sz="1550" dirty="0"/>
          </a:p>
        </p:txBody>
      </p:sp>
      <p:sp>
        <p:nvSpPr>
          <p:cNvPr id="9" name="Text 7"/>
          <p:cNvSpPr/>
          <p:nvPr/>
        </p:nvSpPr>
        <p:spPr>
          <a:xfrm>
            <a:off x="1262420" y="5143143"/>
            <a:ext cx="5807273" cy="322064"/>
          </a:xfrm>
          <a:prstGeom prst="rect">
            <a:avLst/>
          </a:prstGeom>
          <a:noFill/>
          <a:ln/>
        </p:spPr>
        <p:txBody>
          <a:bodyPr wrap="none" lIns="0" tIns="0" rIns="0" bIns="0" rtlCol="0" anchor="t"/>
          <a:lstStyle/>
          <a:p>
            <a:pPr algn="l" marL="342900" indent="-342900">
              <a:lnSpc>
                <a:spcPts val="2500"/>
              </a:lnSpc>
              <a:buSzPct val="100000"/>
              <a:buChar char="•"/>
            </a:pPr>
            <a:r>
              <a:rPr lang="en-US" sz="1550" dirty="0">
                <a:solidFill>
                  <a:srgbClr val="D7D4CC"/>
                </a:solidFill>
                <a:latin typeface="Raleway Medium" pitchFamily="34" charset="0"/>
                <a:ea typeface="Raleway Medium" pitchFamily="34" charset="-122"/>
                <a:cs typeface="Raleway Medium" pitchFamily="34" charset="-120"/>
              </a:rPr>
              <a:t>Alinhamento com missão e valores</a:t>
            </a:r>
            <a:endParaRPr lang="en-US" sz="1550" dirty="0"/>
          </a:p>
        </p:txBody>
      </p:sp>
      <p:sp>
        <p:nvSpPr>
          <p:cNvPr id="10" name="Text 8"/>
          <p:cNvSpPr/>
          <p:nvPr/>
        </p:nvSpPr>
        <p:spPr>
          <a:xfrm>
            <a:off x="1262420" y="5535573"/>
            <a:ext cx="5807273" cy="322064"/>
          </a:xfrm>
          <a:prstGeom prst="rect">
            <a:avLst/>
          </a:prstGeom>
          <a:noFill/>
          <a:ln/>
        </p:spPr>
        <p:txBody>
          <a:bodyPr wrap="none" lIns="0" tIns="0" rIns="0" bIns="0" rtlCol="0" anchor="t"/>
          <a:lstStyle/>
          <a:p>
            <a:pPr algn="l" marL="342900" indent="-342900">
              <a:lnSpc>
                <a:spcPts val="2500"/>
              </a:lnSpc>
              <a:buSzPct val="100000"/>
              <a:buChar char="•"/>
            </a:pPr>
            <a:r>
              <a:rPr lang="en-US" sz="1550" dirty="0">
                <a:solidFill>
                  <a:srgbClr val="D7D4CC"/>
                </a:solidFill>
                <a:latin typeface="Raleway Medium" pitchFamily="34" charset="0"/>
                <a:ea typeface="Raleway Medium" pitchFamily="34" charset="-122"/>
                <a:cs typeface="Raleway Medium" pitchFamily="34" charset="-120"/>
              </a:rPr>
              <a:t>Direcionamento de longo prazo</a:t>
            </a:r>
            <a:endParaRPr lang="en-US" sz="1550" dirty="0"/>
          </a:p>
        </p:txBody>
      </p:sp>
      <p:sp>
        <p:nvSpPr>
          <p:cNvPr id="11" name="Text 9"/>
          <p:cNvSpPr/>
          <p:nvPr/>
        </p:nvSpPr>
        <p:spPr>
          <a:xfrm>
            <a:off x="7568327" y="2171224"/>
            <a:ext cx="3800713" cy="335399"/>
          </a:xfrm>
          <a:prstGeom prst="rect">
            <a:avLst/>
          </a:prstGeom>
          <a:noFill/>
          <a:ln/>
        </p:spPr>
        <p:txBody>
          <a:bodyPr wrap="none" lIns="0" tIns="0" rIns="0" bIns="0" rtlCol="0" anchor="t"/>
          <a:lstStyle/>
          <a:p>
            <a:pPr algn="l" indent="0" marL="0">
              <a:lnSpc>
                <a:spcPts val="2600"/>
              </a:lnSpc>
              <a:buNone/>
            </a:pPr>
            <a:r>
              <a:rPr lang="en-US" sz="2100" b="1" dirty="0">
                <a:solidFill>
                  <a:srgbClr val="FFE14D"/>
                </a:solidFill>
                <a:latin typeface="Comfortaa Bold" pitchFamily="34" charset="0"/>
                <a:ea typeface="Comfortaa Bold" pitchFamily="34" charset="-122"/>
                <a:cs typeface="Comfortaa Bold" pitchFamily="34" charset="-120"/>
              </a:rPr>
              <a:t>Procedimento Operacional</a:t>
            </a:r>
            <a:endParaRPr lang="en-US" sz="2100" dirty="0"/>
          </a:p>
        </p:txBody>
      </p:sp>
      <p:sp>
        <p:nvSpPr>
          <p:cNvPr id="12" name="Text 10"/>
          <p:cNvSpPr/>
          <p:nvPr/>
        </p:nvSpPr>
        <p:spPr>
          <a:xfrm>
            <a:off x="7568327" y="2707838"/>
            <a:ext cx="5807273" cy="966192"/>
          </a:xfrm>
          <a:prstGeom prst="rect">
            <a:avLst/>
          </a:prstGeom>
          <a:noFill/>
          <a:ln/>
        </p:spPr>
        <p:txBody>
          <a:bodyPr wrap="square" lIns="0" tIns="0" rIns="0" bIns="0" rtlCol="0" anchor="t"/>
          <a:lstStyle/>
          <a:p>
            <a:pPr algn="l" indent="0" marL="0">
              <a:lnSpc>
                <a:spcPts val="2500"/>
              </a:lnSpc>
              <a:buNone/>
            </a:pPr>
            <a:r>
              <a:rPr lang="en-US" sz="1550" dirty="0">
                <a:solidFill>
                  <a:srgbClr val="D7D4CC"/>
                </a:solidFill>
                <a:latin typeface="Raleway Medium" pitchFamily="34" charset="0"/>
                <a:ea typeface="Raleway Medium" pitchFamily="34" charset="-122"/>
                <a:cs typeface="Raleway Medium" pitchFamily="34" charset="-120"/>
              </a:rPr>
              <a:t>Especifica as etapas práticas das atividades, identificando responsáveis, prazos, recursos e padrões de qualidade. Determina </a:t>
            </a:r>
            <a:pPr algn="l" indent="0" marL="0">
              <a:lnSpc>
                <a:spcPts val="2500"/>
              </a:lnSpc>
              <a:buNone/>
            </a:pPr>
            <a:r>
              <a:rPr lang="en-US" sz="1550" b="1" dirty="0">
                <a:solidFill>
                  <a:srgbClr val="D7D4CC"/>
                </a:solidFill>
                <a:latin typeface="Raleway Medium" pitchFamily="34" charset="0"/>
                <a:ea typeface="Raleway Medium" pitchFamily="34" charset="-122"/>
                <a:cs typeface="Raleway Medium" pitchFamily="34" charset="-120"/>
              </a:rPr>
              <a:t>como, quem e quando</a:t>
            </a:r>
            <a:pPr algn="l" indent="0" marL="0">
              <a:lnSpc>
                <a:spcPts val="2500"/>
              </a:lnSpc>
              <a:buNone/>
            </a:pPr>
            <a:r>
              <a:rPr lang="en-US" sz="1550" dirty="0">
                <a:solidFill>
                  <a:srgbClr val="D7D4CC"/>
                </a:solidFill>
                <a:latin typeface="Raleway Medium" pitchFamily="34" charset="0"/>
                <a:ea typeface="Raleway Medium" pitchFamily="34" charset="-122"/>
                <a:cs typeface="Raleway Medium" pitchFamily="34" charset="-120"/>
              </a:rPr>
              <a:t> executar cada tarefa.</a:t>
            </a:r>
            <a:endParaRPr lang="en-US" sz="1550" dirty="0"/>
          </a:p>
        </p:txBody>
      </p:sp>
      <p:sp>
        <p:nvSpPr>
          <p:cNvPr id="13" name="Text 11"/>
          <p:cNvSpPr/>
          <p:nvPr/>
        </p:nvSpPr>
        <p:spPr>
          <a:xfrm>
            <a:off x="7568327" y="3855125"/>
            <a:ext cx="5807273" cy="322064"/>
          </a:xfrm>
          <a:prstGeom prst="rect">
            <a:avLst/>
          </a:prstGeom>
          <a:noFill/>
          <a:ln/>
        </p:spPr>
        <p:txBody>
          <a:bodyPr wrap="none" lIns="0" tIns="0" rIns="0" bIns="0" rtlCol="0" anchor="t"/>
          <a:lstStyle/>
          <a:p>
            <a:pPr algn="l" indent="0" marL="0">
              <a:lnSpc>
                <a:spcPts val="2500"/>
              </a:lnSpc>
              <a:buNone/>
            </a:pPr>
            <a:r>
              <a:rPr lang="en-US" sz="1550" dirty="0">
                <a:solidFill>
                  <a:srgbClr val="D7D4CC"/>
                </a:solidFill>
                <a:latin typeface="Raleway Medium" pitchFamily="34" charset="0"/>
                <a:ea typeface="Raleway Medium" pitchFamily="34" charset="-122"/>
                <a:cs typeface="Raleway Medium" pitchFamily="34" charset="-120"/>
              </a:rPr>
              <a:t>Características principais:</a:t>
            </a:r>
            <a:endParaRPr lang="en-US" sz="1550" dirty="0"/>
          </a:p>
        </p:txBody>
      </p:sp>
      <p:sp>
        <p:nvSpPr>
          <p:cNvPr id="14" name="Text 12"/>
          <p:cNvSpPr/>
          <p:nvPr/>
        </p:nvSpPr>
        <p:spPr>
          <a:xfrm>
            <a:off x="7568327" y="4358283"/>
            <a:ext cx="5807273" cy="322064"/>
          </a:xfrm>
          <a:prstGeom prst="rect">
            <a:avLst/>
          </a:prstGeom>
          <a:noFill/>
          <a:ln/>
        </p:spPr>
        <p:txBody>
          <a:bodyPr wrap="none" lIns="0" tIns="0" rIns="0" bIns="0" rtlCol="0" anchor="t"/>
          <a:lstStyle/>
          <a:p>
            <a:pPr algn="l" marL="342900" indent="-342900">
              <a:lnSpc>
                <a:spcPts val="2500"/>
              </a:lnSpc>
              <a:buSzPct val="100000"/>
              <a:buChar char="•"/>
            </a:pPr>
            <a:r>
              <a:rPr lang="en-US" sz="1550" dirty="0">
                <a:solidFill>
                  <a:srgbClr val="D7D4CC"/>
                </a:solidFill>
                <a:latin typeface="Raleway Medium" pitchFamily="34" charset="0"/>
                <a:ea typeface="Raleway Medium" pitchFamily="34" charset="-122"/>
                <a:cs typeface="Raleway Medium" pitchFamily="34" charset="-120"/>
              </a:rPr>
              <a:t>Detalhamento tático e operacional</a:t>
            </a:r>
            <a:endParaRPr lang="en-US" sz="1550" dirty="0"/>
          </a:p>
        </p:txBody>
      </p:sp>
      <p:sp>
        <p:nvSpPr>
          <p:cNvPr id="15" name="Text 13"/>
          <p:cNvSpPr/>
          <p:nvPr/>
        </p:nvSpPr>
        <p:spPr>
          <a:xfrm>
            <a:off x="7568327" y="4750713"/>
            <a:ext cx="5807273" cy="322064"/>
          </a:xfrm>
          <a:prstGeom prst="rect">
            <a:avLst/>
          </a:prstGeom>
          <a:noFill/>
          <a:ln/>
        </p:spPr>
        <p:txBody>
          <a:bodyPr wrap="none" lIns="0" tIns="0" rIns="0" bIns="0" rtlCol="0" anchor="t"/>
          <a:lstStyle/>
          <a:p>
            <a:pPr algn="l" marL="342900" indent="-342900">
              <a:lnSpc>
                <a:spcPts val="2500"/>
              </a:lnSpc>
              <a:buSzPct val="100000"/>
              <a:buChar char="•"/>
            </a:pPr>
            <a:r>
              <a:rPr lang="en-US" sz="1550" dirty="0">
                <a:solidFill>
                  <a:srgbClr val="D7D4CC"/>
                </a:solidFill>
                <a:latin typeface="Raleway Medium" pitchFamily="34" charset="0"/>
                <a:ea typeface="Raleway Medium" pitchFamily="34" charset="-122"/>
                <a:cs typeface="Raleway Medium" pitchFamily="34" charset="-120"/>
              </a:rPr>
              <a:t>Instruções passo a passo</a:t>
            </a:r>
            <a:endParaRPr lang="en-US" sz="1550" dirty="0"/>
          </a:p>
        </p:txBody>
      </p:sp>
      <p:sp>
        <p:nvSpPr>
          <p:cNvPr id="16" name="Text 14"/>
          <p:cNvSpPr/>
          <p:nvPr/>
        </p:nvSpPr>
        <p:spPr>
          <a:xfrm>
            <a:off x="7568327" y="5143143"/>
            <a:ext cx="5807273" cy="322064"/>
          </a:xfrm>
          <a:prstGeom prst="rect">
            <a:avLst/>
          </a:prstGeom>
          <a:noFill/>
          <a:ln/>
        </p:spPr>
        <p:txBody>
          <a:bodyPr wrap="none" lIns="0" tIns="0" rIns="0" bIns="0" rtlCol="0" anchor="t"/>
          <a:lstStyle/>
          <a:p>
            <a:pPr algn="l" marL="342900" indent="-342900">
              <a:lnSpc>
                <a:spcPts val="2500"/>
              </a:lnSpc>
              <a:buSzPct val="100000"/>
              <a:buChar char="•"/>
            </a:pPr>
            <a:r>
              <a:rPr lang="en-US" sz="1550" dirty="0">
                <a:solidFill>
                  <a:srgbClr val="D7D4CC"/>
                </a:solidFill>
                <a:latin typeface="Raleway Medium" pitchFamily="34" charset="0"/>
                <a:ea typeface="Raleway Medium" pitchFamily="34" charset="-122"/>
                <a:cs typeface="Raleway Medium" pitchFamily="34" charset="-120"/>
              </a:rPr>
              <a:t>Definição clara de responsáveis</a:t>
            </a:r>
            <a:endParaRPr lang="en-US" sz="1550" dirty="0"/>
          </a:p>
        </p:txBody>
      </p:sp>
      <p:sp>
        <p:nvSpPr>
          <p:cNvPr id="17" name="Text 15"/>
          <p:cNvSpPr/>
          <p:nvPr/>
        </p:nvSpPr>
        <p:spPr>
          <a:xfrm>
            <a:off x="7568327" y="5535573"/>
            <a:ext cx="5807273" cy="322064"/>
          </a:xfrm>
          <a:prstGeom prst="rect">
            <a:avLst/>
          </a:prstGeom>
          <a:noFill/>
          <a:ln/>
        </p:spPr>
        <p:txBody>
          <a:bodyPr wrap="none" lIns="0" tIns="0" rIns="0" bIns="0" rtlCol="0" anchor="t"/>
          <a:lstStyle/>
          <a:p>
            <a:pPr algn="l" marL="342900" indent="-342900">
              <a:lnSpc>
                <a:spcPts val="2500"/>
              </a:lnSpc>
              <a:buSzPct val="100000"/>
              <a:buChar char="•"/>
            </a:pPr>
            <a:r>
              <a:rPr lang="en-US" sz="1550" dirty="0">
                <a:solidFill>
                  <a:srgbClr val="D7D4CC"/>
                </a:solidFill>
                <a:latin typeface="Raleway Medium" pitchFamily="34" charset="0"/>
                <a:ea typeface="Raleway Medium" pitchFamily="34" charset="-122"/>
                <a:cs typeface="Raleway Medium" pitchFamily="34" charset="-120"/>
              </a:rPr>
              <a:t>Padrões mensuráveis de qualidade</a:t>
            </a:r>
            <a:endParaRPr lang="en-US" sz="1550" dirty="0"/>
          </a:p>
        </p:txBody>
      </p:sp>
      <p:sp>
        <p:nvSpPr>
          <p:cNvPr id="18" name="Text 16"/>
          <p:cNvSpPr/>
          <p:nvPr/>
        </p:nvSpPr>
        <p:spPr>
          <a:xfrm>
            <a:off x="1262420" y="6154460"/>
            <a:ext cx="12105561" cy="966192"/>
          </a:xfrm>
          <a:prstGeom prst="rect">
            <a:avLst/>
          </a:prstGeom>
          <a:noFill/>
          <a:ln/>
        </p:spPr>
        <p:txBody>
          <a:bodyPr wrap="square" lIns="0" tIns="0" rIns="0" bIns="0" rtlCol="0" anchor="t"/>
          <a:lstStyle/>
          <a:p>
            <a:pPr algn="l" indent="0" marL="0">
              <a:lnSpc>
                <a:spcPts val="2500"/>
              </a:lnSpc>
              <a:buNone/>
            </a:pPr>
            <a:r>
              <a:rPr lang="en-US" sz="1550" dirty="0">
                <a:solidFill>
                  <a:srgbClr val="D7D4CC"/>
                </a:solidFill>
                <a:latin typeface="Raleway Medium" pitchFamily="34" charset="0"/>
                <a:ea typeface="Raleway Medium" pitchFamily="34" charset="-122"/>
                <a:cs typeface="Raleway Medium" pitchFamily="34" charset="-120"/>
              </a:rPr>
              <a:t>A distinção entre ambos é essencial para uma gestão eficiente e integrada. Enquanto o procedimento geral atua estrategicamente, o operacional estrutura a rotina diária. Em PMEs, sua aplicação conjunta contribui para a organização do trabalho, redução de falhas e fortalecimento da cultura de melhoria contínua.</a:t>
            </a:r>
            <a:endParaRPr lang="en-US" sz="15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Shape 0"/>
          <p:cNvSpPr/>
          <p:nvPr/>
        </p:nvSpPr>
        <p:spPr>
          <a:xfrm>
            <a:off x="433507" y="243840"/>
            <a:ext cx="13763387" cy="7741920"/>
          </a:xfrm>
          <a:prstGeom prst="roundRect">
            <a:avLst>
              <a:gd name="adj" fmla="val 6975"/>
            </a:avLst>
          </a:prstGeom>
          <a:solidFill>
            <a:srgbClr val="27272B"/>
          </a:solidFill>
          <a:ln/>
        </p:spPr>
      </p:sp>
      <p:sp>
        <p:nvSpPr>
          <p:cNvPr id="3" name="Text 1"/>
          <p:cNvSpPr/>
          <p:nvPr/>
        </p:nvSpPr>
        <p:spPr>
          <a:xfrm>
            <a:off x="1262420" y="898088"/>
            <a:ext cx="8421172" cy="625078"/>
          </a:xfrm>
          <a:prstGeom prst="rect">
            <a:avLst/>
          </a:prstGeom>
          <a:noFill/>
          <a:ln/>
        </p:spPr>
        <p:txBody>
          <a:bodyPr wrap="none" lIns="0" tIns="0" rIns="0" bIns="0" rtlCol="0" anchor="t"/>
          <a:lstStyle/>
          <a:p>
            <a:pPr algn="l" indent="0" marL="0">
              <a:lnSpc>
                <a:spcPts val="4900"/>
              </a:lnSpc>
              <a:buNone/>
            </a:pPr>
            <a:r>
              <a:rPr lang="en-US" sz="3900" b="1" dirty="0">
                <a:solidFill>
                  <a:srgbClr val="FFE14D"/>
                </a:solidFill>
                <a:latin typeface="Comfortaa Bold" pitchFamily="34" charset="0"/>
                <a:ea typeface="Comfortaa Bold" pitchFamily="34" charset="-122"/>
                <a:cs typeface="Comfortaa Bold" pitchFamily="34" charset="-120"/>
              </a:rPr>
              <a:t>Ciclo PDCA e Melhoria Contínua</a:t>
            </a:r>
            <a:endParaRPr lang="en-US" sz="3900" dirty="0"/>
          </a:p>
        </p:txBody>
      </p:sp>
      <p:sp>
        <p:nvSpPr>
          <p:cNvPr id="4" name="Text 2"/>
          <p:cNvSpPr/>
          <p:nvPr/>
        </p:nvSpPr>
        <p:spPr>
          <a:xfrm>
            <a:off x="1262420" y="1973104"/>
            <a:ext cx="12105561" cy="1080135"/>
          </a:xfrm>
          <a:prstGeom prst="rect">
            <a:avLst/>
          </a:prstGeom>
          <a:noFill/>
          <a:ln/>
        </p:spPr>
        <p:txBody>
          <a:bodyPr wrap="square" lIns="0" tIns="0" rIns="0" bIns="0" rtlCol="0" anchor="t"/>
          <a:lstStyle/>
          <a:p>
            <a:pPr algn="l" indent="0" marL="0">
              <a:lnSpc>
                <a:spcPts val="2800"/>
              </a:lnSpc>
              <a:buNone/>
            </a:pPr>
            <a:r>
              <a:rPr lang="en-US" sz="1750" dirty="0">
                <a:solidFill>
                  <a:srgbClr val="D7D4CC"/>
                </a:solidFill>
                <a:latin typeface="Raleway Medium" pitchFamily="34" charset="0"/>
                <a:ea typeface="Raleway Medium" pitchFamily="34" charset="-122"/>
                <a:cs typeface="Raleway Medium" pitchFamily="34" charset="-120"/>
              </a:rPr>
              <a:t>O ciclo de melhoria contínua, também conhecido como PDCA (Plan-Do-Check-Act), é particularmente relevante para as PMEs que utilizam o mapeamento de processos. Essa metodologia estruturada ajuda as organizações a aprimorar continuamente suas operações de forma sistemática e mensurável.</a:t>
            </a:r>
            <a:endParaRPr lang="en-US" sz="1750" dirty="0"/>
          </a:p>
        </p:txBody>
      </p:sp>
      <p:sp>
        <p:nvSpPr>
          <p:cNvPr id="5" name="Text 3"/>
          <p:cNvSpPr/>
          <p:nvPr/>
        </p:nvSpPr>
        <p:spPr>
          <a:xfrm>
            <a:off x="2465308" y="3464481"/>
            <a:ext cx="2499955" cy="312539"/>
          </a:xfrm>
          <a:prstGeom prst="rect">
            <a:avLst/>
          </a:prstGeom>
          <a:noFill/>
          <a:ln/>
        </p:spPr>
        <p:txBody>
          <a:bodyPr wrap="none" lIns="0" tIns="0" rIns="0" bIns="0" rtlCol="0" anchor="t"/>
          <a:lstStyle/>
          <a:p>
            <a:pPr algn="r" indent="0" marL="0">
              <a:lnSpc>
                <a:spcPts val="2450"/>
              </a:lnSpc>
              <a:buNone/>
            </a:pPr>
            <a:r>
              <a:rPr lang="en-US" sz="1950" b="1" dirty="0">
                <a:solidFill>
                  <a:srgbClr val="D7D4CC"/>
                </a:solidFill>
                <a:latin typeface="Comfortaa Bold" pitchFamily="34" charset="0"/>
                <a:ea typeface="Comfortaa Bold" pitchFamily="34" charset="-122"/>
                <a:cs typeface="Comfortaa Bold" pitchFamily="34" charset="-120"/>
              </a:rPr>
              <a:t>Plan (Planejar)</a:t>
            </a:r>
            <a:endParaRPr lang="en-US" sz="1950" dirty="0"/>
          </a:p>
        </p:txBody>
      </p:sp>
      <p:sp>
        <p:nvSpPr>
          <p:cNvPr id="6" name="Text 4"/>
          <p:cNvSpPr/>
          <p:nvPr/>
        </p:nvSpPr>
        <p:spPr>
          <a:xfrm>
            <a:off x="1262420" y="3911918"/>
            <a:ext cx="3702844" cy="1080135"/>
          </a:xfrm>
          <a:prstGeom prst="rect">
            <a:avLst/>
          </a:prstGeom>
          <a:noFill/>
          <a:ln/>
        </p:spPr>
        <p:txBody>
          <a:bodyPr wrap="square" lIns="0" tIns="0" rIns="0" bIns="0" rtlCol="0" anchor="t"/>
          <a:lstStyle/>
          <a:p>
            <a:pPr algn="r" indent="0" marL="0">
              <a:lnSpc>
                <a:spcPts val="2800"/>
              </a:lnSpc>
              <a:buNone/>
            </a:pPr>
            <a:r>
              <a:rPr lang="en-US" sz="1750" dirty="0">
                <a:solidFill>
                  <a:srgbClr val="D7D4CC"/>
                </a:solidFill>
                <a:latin typeface="Raleway Medium" pitchFamily="34" charset="0"/>
                <a:ea typeface="Raleway Medium" pitchFamily="34" charset="-122"/>
                <a:cs typeface="Raleway Medium" pitchFamily="34" charset="-120"/>
              </a:rPr>
              <a:t>Definir metas claras e passos concretos para alcançar melhorias específicas</a:t>
            </a:r>
            <a:endParaRPr lang="en-US" sz="1750" dirty="0"/>
          </a:p>
        </p:txBody>
      </p:sp>
      <p:pic>
        <p:nvPicPr>
          <p:cNvPr id="7" name="Image 0" descr="preencoded.png">    </p:cNvPr>
          <p:cNvPicPr>
            <a:picLocks noChangeAspect="1"/>
          </p:cNvPicPr>
          <p:nvPr/>
        </p:nvPicPr>
        <p:blipFill>
          <a:blip r:embed="rId1"/>
          <a:stretch>
            <a:fillRect/>
          </a:stretch>
        </p:blipFill>
        <p:spPr>
          <a:xfrm>
            <a:off x="5302687" y="3306366"/>
            <a:ext cx="4025027" cy="4025027"/>
          </a:xfrm>
          <a:prstGeom prst="rect">
            <a:avLst/>
          </a:prstGeom>
        </p:spPr>
      </p:pic>
      <p:pic>
        <p:nvPicPr>
          <p:cNvPr id="8" name="Image 1" descr="preencoded.png">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36744" y="3997881"/>
            <a:ext cx="336590" cy="336590"/>
          </a:xfrm>
          <a:prstGeom prst="rect">
            <a:avLst/>
          </a:prstGeom>
        </p:spPr>
      </p:pic>
      <p:sp>
        <p:nvSpPr>
          <p:cNvPr id="9" name="Text 5"/>
          <p:cNvSpPr/>
          <p:nvPr/>
        </p:nvSpPr>
        <p:spPr>
          <a:xfrm>
            <a:off x="9665137" y="3464481"/>
            <a:ext cx="2499955" cy="312539"/>
          </a:xfrm>
          <a:prstGeom prst="rect">
            <a:avLst/>
          </a:prstGeom>
          <a:noFill/>
          <a:ln/>
        </p:spPr>
        <p:txBody>
          <a:bodyPr wrap="none" lIns="0" tIns="0" rIns="0" bIns="0" rtlCol="0" anchor="t"/>
          <a:lstStyle/>
          <a:p>
            <a:pPr algn="l" indent="0" marL="0">
              <a:lnSpc>
                <a:spcPts val="2450"/>
              </a:lnSpc>
              <a:buNone/>
            </a:pPr>
            <a:r>
              <a:rPr lang="en-US" sz="1950" b="1" dirty="0">
                <a:solidFill>
                  <a:srgbClr val="D7D4CC"/>
                </a:solidFill>
                <a:latin typeface="Comfortaa Bold" pitchFamily="34" charset="0"/>
                <a:ea typeface="Comfortaa Bold" pitchFamily="34" charset="-122"/>
                <a:cs typeface="Comfortaa Bold" pitchFamily="34" charset="-120"/>
              </a:rPr>
              <a:t>Do (Executar)</a:t>
            </a:r>
            <a:endParaRPr lang="en-US" sz="1950" dirty="0"/>
          </a:p>
        </p:txBody>
      </p:sp>
      <p:sp>
        <p:nvSpPr>
          <p:cNvPr id="10" name="Text 6"/>
          <p:cNvSpPr/>
          <p:nvPr/>
        </p:nvSpPr>
        <p:spPr>
          <a:xfrm>
            <a:off x="9665137" y="3911918"/>
            <a:ext cx="3702844" cy="1080135"/>
          </a:xfrm>
          <a:prstGeom prst="rect">
            <a:avLst/>
          </a:prstGeom>
          <a:noFill/>
          <a:ln/>
        </p:spPr>
        <p:txBody>
          <a:bodyPr wrap="square" lIns="0" tIns="0" rIns="0" bIns="0" rtlCol="0" anchor="t"/>
          <a:lstStyle/>
          <a:p>
            <a:pPr algn="l" indent="0" marL="0">
              <a:lnSpc>
                <a:spcPts val="2800"/>
              </a:lnSpc>
              <a:buNone/>
            </a:pPr>
            <a:r>
              <a:rPr lang="en-US" sz="1750" dirty="0">
                <a:solidFill>
                  <a:srgbClr val="D7D4CC"/>
                </a:solidFill>
                <a:latin typeface="Raleway Medium" pitchFamily="34" charset="0"/>
                <a:ea typeface="Raleway Medium" pitchFamily="34" charset="-122"/>
                <a:cs typeface="Raleway Medium" pitchFamily="34" charset="-120"/>
              </a:rPr>
              <a:t>Implementar as mudanças planejadas com acompanhamento de medições contínuas</a:t>
            </a:r>
            <a:endParaRPr lang="en-US" sz="1750" dirty="0"/>
          </a:p>
        </p:txBody>
      </p:sp>
      <p:pic>
        <p:nvPicPr>
          <p:cNvPr id="11" name="Image 2" descr="preencoded.png">    </p:cNvPr>
          <p:cNvPicPr>
            <a:picLocks noChangeAspect="1"/>
          </p:cNvPicPr>
          <p:nvPr/>
        </p:nvPicPr>
        <p:blipFill>
          <a:blip r:embed="rId4"/>
          <a:stretch>
            <a:fillRect/>
          </a:stretch>
        </p:blipFill>
        <p:spPr>
          <a:xfrm>
            <a:off x="5302687" y="3306366"/>
            <a:ext cx="4025027" cy="4025027"/>
          </a:xfrm>
          <a:prstGeom prst="rect">
            <a:avLst/>
          </a:prstGeom>
        </p:spPr>
      </p:pic>
      <p:pic>
        <p:nvPicPr>
          <p:cNvPr id="12" name="Image 3"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99371" y="4340423"/>
            <a:ext cx="336590" cy="336590"/>
          </a:xfrm>
          <a:prstGeom prst="rect">
            <a:avLst/>
          </a:prstGeom>
        </p:spPr>
      </p:pic>
      <p:sp>
        <p:nvSpPr>
          <p:cNvPr id="13" name="Text 7"/>
          <p:cNvSpPr/>
          <p:nvPr/>
        </p:nvSpPr>
        <p:spPr>
          <a:xfrm>
            <a:off x="9665137" y="5645706"/>
            <a:ext cx="2499955" cy="312539"/>
          </a:xfrm>
          <a:prstGeom prst="rect">
            <a:avLst/>
          </a:prstGeom>
          <a:noFill/>
          <a:ln/>
        </p:spPr>
        <p:txBody>
          <a:bodyPr wrap="none" lIns="0" tIns="0" rIns="0" bIns="0" rtlCol="0" anchor="t"/>
          <a:lstStyle/>
          <a:p>
            <a:pPr algn="l" indent="0" marL="0">
              <a:lnSpc>
                <a:spcPts val="2450"/>
              </a:lnSpc>
              <a:buNone/>
            </a:pPr>
            <a:r>
              <a:rPr lang="en-US" sz="1950" b="1" dirty="0">
                <a:solidFill>
                  <a:srgbClr val="D7D4CC"/>
                </a:solidFill>
                <a:latin typeface="Comfortaa Bold" pitchFamily="34" charset="0"/>
                <a:ea typeface="Comfortaa Bold" pitchFamily="34" charset="-122"/>
                <a:cs typeface="Comfortaa Bold" pitchFamily="34" charset="-120"/>
              </a:rPr>
              <a:t>Check (Verificar)</a:t>
            </a:r>
            <a:endParaRPr lang="en-US" sz="1950" dirty="0"/>
          </a:p>
        </p:txBody>
      </p:sp>
      <p:sp>
        <p:nvSpPr>
          <p:cNvPr id="14" name="Text 8"/>
          <p:cNvSpPr/>
          <p:nvPr/>
        </p:nvSpPr>
        <p:spPr>
          <a:xfrm>
            <a:off x="9665137" y="6093142"/>
            <a:ext cx="3702844" cy="1080135"/>
          </a:xfrm>
          <a:prstGeom prst="rect">
            <a:avLst/>
          </a:prstGeom>
          <a:noFill/>
          <a:ln/>
        </p:spPr>
        <p:txBody>
          <a:bodyPr wrap="square" lIns="0" tIns="0" rIns="0" bIns="0" rtlCol="0" anchor="t"/>
          <a:lstStyle/>
          <a:p>
            <a:pPr algn="l" indent="0" marL="0">
              <a:lnSpc>
                <a:spcPts val="2800"/>
              </a:lnSpc>
              <a:buNone/>
            </a:pPr>
            <a:r>
              <a:rPr lang="en-US" sz="1750" dirty="0">
                <a:solidFill>
                  <a:srgbClr val="D7D4CC"/>
                </a:solidFill>
                <a:latin typeface="Raleway Medium" pitchFamily="34" charset="0"/>
                <a:ea typeface="Raleway Medium" pitchFamily="34" charset="-122"/>
                <a:cs typeface="Raleway Medium" pitchFamily="34" charset="-120"/>
              </a:rPr>
              <a:t>Revisar os resultados e avaliar a eficácia das alterações implementadas</a:t>
            </a:r>
            <a:endParaRPr lang="en-US" sz="1750" dirty="0"/>
          </a:p>
        </p:txBody>
      </p:sp>
      <p:pic>
        <p:nvPicPr>
          <p:cNvPr id="15" name="Image 4" descr="preencoded.png">    </p:cNvPr>
          <p:cNvPicPr>
            <a:picLocks noChangeAspect="1"/>
          </p:cNvPicPr>
          <p:nvPr/>
        </p:nvPicPr>
        <p:blipFill>
          <a:blip r:embed="rId7"/>
          <a:stretch>
            <a:fillRect/>
          </a:stretch>
        </p:blipFill>
        <p:spPr>
          <a:xfrm>
            <a:off x="5302687" y="3306366"/>
            <a:ext cx="4025027" cy="4025027"/>
          </a:xfrm>
          <a:prstGeom prst="rect">
            <a:avLst/>
          </a:prstGeom>
        </p:spPr>
      </p:pic>
      <p:pic>
        <p:nvPicPr>
          <p:cNvPr id="16" name="Image 5" descr="preencoded.png">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956828" y="6303050"/>
            <a:ext cx="336590" cy="336590"/>
          </a:xfrm>
          <a:prstGeom prst="rect">
            <a:avLst/>
          </a:prstGeom>
        </p:spPr>
      </p:pic>
      <p:sp>
        <p:nvSpPr>
          <p:cNvPr id="17" name="Text 9"/>
          <p:cNvSpPr/>
          <p:nvPr/>
        </p:nvSpPr>
        <p:spPr>
          <a:xfrm>
            <a:off x="2465308" y="5645706"/>
            <a:ext cx="2499955" cy="312539"/>
          </a:xfrm>
          <a:prstGeom prst="rect">
            <a:avLst/>
          </a:prstGeom>
          <a:noFill/>
          <a:ln/>
        </p:spPr>
        <p:txBody>
          <a:bodyPr wrap="none" lIns="0" tIns="0" rIns="0" bIns="0" rtlCol="0" anchor="t"/>
          <a:lstStyle/>
          <a:p>
            <a:pPr algn="r" indent="0" marL="0">
              <a:lnSpc>
                <a:spcPts val="2450"/>
              </a:lnSpc>
              <a:buNone/>
            </a:pPr>
            <a:r>
              <a:rPr lang="en-US" sz="1950" b="1" dirty="0">
                <a:solidFill>
                  <a:srgbClr val="D7D4CC"/>
                </a:solidFill>
                <a:latin typeface="Comfortaa Bold" pitchFamily="34" charset="0"/>
                <a:ea typeface="Comfortaa Bold" pitchFamily="34" charset="-122"/>
                <a:cs typeface="Comfortaa Bold" pitchFamily="34" charset="-120"/>
              </a:rPr>
              <a:t>Act (Agir)</a:t>
            </a:r>
            <a:endParaRPr lang="en-US" sz="1950" dirty="0"/>
          </a:p>
        </p:txBody>
      </p:sp>
      <p:sp>
        <p:nvSpPr>
          <p:cNvPr id="18" name="Text 10"/>
          <p:cNvSpPr/>
          <p:nvPr/>
        </p:nvSpPr>
        <p:spPr>
          <a:xfrm>
            <a:off x="1262420" y="6093142"/>
            <a:ext cx="3702844" cy="1080135"/>
          </a:xfrm>
          <a:prstGeom prst="rect">
            <a:avLst/>
          </a:prstGeom>
          <a:noFill/>
          <a:ln/>
        </p:spPr>
        <p:txBody>
          <a:bodyPr wrap="square" lIns="0" tIns="0" rIns="0" bIns="0" rtlCol="0" anchor="t"/>
          <a:lstStyle/>
          <a:p>
            <a:pPr algn="r" indent="0" marL="0">
              <a:lnSpc>
                <a:spcPts val="2800"/>
              </a:lnSpc>
              <a:buNone/>
            </a:pPr>
            <a:r>
              <a:rPr lang="en-US" sz="1750" dirty="0">
                <a:solidFill>
                  <a:srgbClr val="D7D4CC"/>
                </a:solidFill>
                <a:latin typeface="Raleway Medium" pitchFamily="34" charset="0"/>
                <a:ea typeface="Raleway Medium" pitchFamily="34" charset="-122"/>
                <a:cs typeface="Raleway Medium" pitchFamily="34" charset="-120"/>
              </a:rPr>
              <a:t>Institucionalizar as melhorias bem-sucedidas ou corrigir os problemas encontrados</a:t>
            </a:r>
            <a:endParaRPr lang="en-US" sz="1750" dirty="0"/>
          </a:p>
        </p:txBody>
      </p:sp>
      <p:pic>
        <p:nvPicPr>
          <p:cNvPr id="19" name="Image 6" descr="preencoded.png">    </p:cNvPr>
          <p:cNvPicPr>
            <a:picLocks noChangeAspect="1"/>
          </p:cNvPicPr>
          <p:nvPr/>
        </p:nvPicPr>
        <p:blipFill>
          <a:blip r:embed="rId10"/>
          <a:stretch>
            <a:fillRect/>
          </a:stretch>
        </p:blipFill>
        <p:spPr>
          <a:xfrm>
            <a:off x="5302687" y="3306366"/>
            <a:ext cx="4025027" cy="4025027"/>
          </a:xfrm>
          <a:prstGeom prst="rect">
            <a:avLst/>
          </a:prstGeom>
        </p:spPr>
      </p:pic>
      <p:pic>
        <p:nvPicPr>
          <p:cNvPr id="20" name="Image 7" descr="preencoded.png">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994202" y="5960507"/>
            <a:ext cx="336590" cy="33659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Shape 0"/>
          <p:cNvSpPr/>
          <p:nvPr/>
        </p:nvSpPr>
        <p:spPr>
          <a:xfrm>
            <a:off x="433507" y="243840"/>
            <a:ext cx="13763387" cy="7741920"/>
          </a:xfrm>
          <a:prstGeom prst="roundRect">
            <a:avLst>
              <a:gd name="adj" fmla="val 6608"/>
            </a:avLst>
          </a:prstGeom>
          <a:solidFill>
            <a:srgbClr val="27272B"/>
          </a:solidFill>
          <a:ln/>
        </p:spPr>
      </p:sp>
      <p:pic>
        <p:nvPicPr>
          <p:cNvPr id="3" name="Image 0" descr="preencoded.png">    </p:cNvPr>
          <p:cNvPicPr>
            <a:picLocks noChangeAspect="1"/>
          </p:cNvPicPr>
          <p:nvPr/>
        </p:nvPicPr>
        <p:blipFill>
          <a:blip r:embed="rId1"/>
          <a:stretch>
            <a:fillRect/>
          </a:stretch>
        </p:blipFill>
        <p:spPr>
          <a:xfrm>
            <a:off x="433507" y="243840"/>
            <a:ext cx="13763387" cy="7741920"/>
          </a:xfrm>
          <a:prstGeom prst="rect">
            <a:avLst/>
          </a:prstGeom>
        </p:spPr>
      </p:pic>
      <p:sp>
        <p:nvSpPr>
          <p:cNvPr id="4" name="Shape 1"/>
          <p:cNvSpPr/>
          <p:nvPr/>
        </p:nvSpPr>
        <p:spPr>
          <a:xfrm>
            <a:off x="433507" y="243840"/>
            <a:ext cx="13763387" cy="7741920"/>
          </a:xfrm>
          <a:prstGeom prst="roundRect">
            <a:avLst>
              <a:gd name="adj" fmla="val 6608"/>
            </a:avLst>
          </a:prstGeom>
          <a:solidFill>
            <a:srgbClr val="27272B">
              <a:alpha val="80000"/>
            </a:srgbClr>
          </a:solidFill>
          <a:ln/>
        </p:spPr>
      </p:sp>
      <p:sp>
        <p:nvSpPr>
          <p:cNvPr id="5" name="Text 2"/>
          <p:cNvSpPr/>
          <p:nvPr/>
        </p:nvSpPr>
        <p:spPr>
          <a:xfrm>
            <a:off x="1262420" y="1344692"/>
            <a:ext cx="8857893" cy="592098"/>
          </a:xfrm>
          <a:prstGeom prst="rect">
            <a:avLst/>
          </a:prstGeom>
          <a:noFill/>
          <a:ln/>
        </p:spPr>
        <p:txBody>
          <a:bodyPr wrap="none" lIns="0" tIns="0" rIns="0" bIns="0" rtlCol="0" anchor="t"/>
          <a:lstStyle/>
          <a:p>
            <a:pPr algn="l" indent="0" marL="0">
              <a:lnSpc>
                <a:spcPts val="4650"/>
              </a:lnSpc>
              <a:buNone/>
            </a:pPr>
            <a:r>
              <a:rPr lang="en-US" sz="3700" b="1" dirty="0">
                <a:solidFill>
                  <a:srgbClr val="FFE14D"/>
                </a:solidFill>
                <a:latin typeface="Comfortaa Bold" pitchFamily="34" charset="0"/>
                <a:ea typeface="Comfortaa Bold" pitchFamily="34" charset="-122"/>
                <a:cs typeface="Comfortaa Bold" pitchFamily="34" charset="-120"/>
              </a:rPr>
              <a:t>Resultados: Melhorias Identificadas</a:t>
            </a:r>
            <a:endParaRPr lang="en-US" sz="3700" dirty="0"/>
          </a:p>
        </p:txBody>
      </p:sp>
      <p:sp>
        <p:nvSpPr>
          <p:cNvPr id="6" name="Text 3"/>
          <p:cNvSpPr/>
          <p:nvPr/>
        </p:nvSpPr>
        <p:spPr>
          <a:xfrm>
            <a:off x="1262420" y="2256473"/>
            <a:ext cx="12105561" cy="681990"/>
          </a:xfrm>
          <a:prstGeom prst="rect">
            <a:avLst/>
          </a:prstGeom>
          <a:noFill/>
          <a:ln/>
        </p:spPr>
        <p:txBody>
          <a:bodyPr wrap="square" lIns="0" tIns="0" rIns="0" bIns="0" rtlCol="0" anchor="t"/>
          <a:lstStyle/>
          <a:p>
            <a:pPr algn="l" indent="0" marL="0">
              <a:lnSpc>
                <a:spcPts val="2650"/>
              </a:lnSpc>
              <a:buNone/>
            </a:pPr>
            <a:r>
              <a:rPr lang="en-US" sz="1650" dirty="0">
                <a:solidFill>
                  <a:srgbClr val="D7D4CC"/>
                </a:solidFill>
                <a:latin typeface="Raleway Medium" pitchFamily="34" charset="0"/>
                <a:ea typeface="Raleway Medium" pitchFamily="34" charset="-122"/>
                <a:cs typeface="Raleway Medium" pitchFamily="34" charset="-120"/>
              </a:rPr>
              <a:t>A análise realizada nas três empresas investigadas permitiu identificar que o mapeamento de processos desempenha papel determinante para a organização interna e a eficiência operacional das pequenas e médias empresas brasileiras.</a:t>
            </a:r>
            <a:endParaRPr lang="en-US" sz="1650" dirty="0"/>
          </a:p>
        </p:txBody>
      </p:sp>
      <p:sp>
        <p:nvSpPr>
          <p:cNvPr id="7" name="Shape 4"/>
          <p:cNvSpPr/>
          <p:nvPr/>
        </p:nvSpPr>
        <p:spPr>
          <a:xfrm>
            <a:off x="1262420" y="3178254"/>
            <a:ext cx="3893106" cy="2784872"/>
          </a:xfrm>
          <a:prstGeom prst="roundRect">
            <a:avLst>
              <a:gd name="adj" fmla="val 11481"/>
            </a:avLst>
          </a:prstGeom>
          <a:solidFill>
            <a:srgbClr val="46464A"/>
          </a:solidFill>
          <a:ln/>
        </p:spPr>
      </p:sp>
      <p:sp>
        <p:nvSpPr>
          <p:cNvPr id="8" name="Shape 5"/>
          <p:cNvSpPr/>
          <p:nvPr/>
        </p:nvSpPr>
        <p:spPr>
          <a:xfrm>
            <a:off x="1475542" y="3391376"/>
            <a:ext cx="639485" cy="639485"/>
          </a:xfrm>
          <a:prstGeom prst="roundRect">
            <a:avLst>
              <a:gd name="adj" fmla="val 14297576"/>
            </a:avLst>
          </a:prstGeom>
          <a:solidFill>
            <a:srgbClr val="FFE14D"/>
          </a:solidFill>
          <a:ln/>
        </p:spPr>
      </p:sp>
      <p:pic>
        <p:nvPicPr>
          <p:cNvPr id="9" name="Image 1" descr="preencoded.png">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51397" y="3567232"/>
            <a:ext cx="287655" cy="287655"/>
          </a:xfrm>
          <a:prstGeom prst="rect">
            <a:avLst/>
          </a:prstGeom>
        </p:spPr>
      </p:pic>
      <p:sp>
        <p:nvSpPr>
          <p:cNvPr id="10" name="Text 6"/>
          <p:cNvSpPr/>
          <p:nvPr/>
        </p:nvSpPr>
        <p:spPr>
          <a:xfrm>
            <a:off x="1475542" y="4243983"/>
            <a:ext cx="2842141" cy="355163"/>
          </a:xfrm>
          <a:prstGeom prst="rect">
            <a:avLst/>
          </a:prstGeom>
          <a:noFill/>
          <a:ln/>
        </p:spPr>
        <p:txBody>
          <a:bodyPr wrap="none" lIns="0" tIns="0" rIns="0" bIns="0" rtlCol="0" anchor="t"/>
          <a:lstStyle/>
          <a:p>
            <a:pPr algn="l" indent="0" marL="0">
              <a:lnSpc>
                <a:spcPts val="2750"/>
              </a:lnSpc>
              <a:buNone/>
            </a:pPr>
            <a:r>
              <a:rPr lang="en-US" sz="2200" b="1" dirty="0">
                <a:solidFill>
                  <a:srgbClr val="D7D4CC"/>
                </a:solidFill>
                <a:latin typeface="Comfortaa Bold" pitchFamily="34" charset="0"/>
                <a:ea typeface="Comfortaa Bold" pitchFamily="34" charset="-122"/>
                <a:cs typeface="Comfortaa Bold" pitchFamily="34" charset="-120"/>
              </a:rPr>
              <a:t>Empresa A</a:t>
            </a:r>
            <a:endParaRPr lang="en-US" sz="2200" dirty="0"/>
          </a:p>
        </p:txBody>
      </p:sp>
      <p:sp>
        <p:nvSpPr>
          <p:cNvPr id="11" name="Text 7"/>
          <p:cNvSpPr/>
          <p:nvPr/>
        </p:nvSpPr>
        <p:spPr>
          <a:xfrm>
            <a:off x="1475542" y="4727019"/>
            <a:ext cx="3466862" cy="1022985"/>
          </a:xfrm>
          <a:prstGeom prst="rect">
            <a:avLst/>
          </a:prstGeom>
          <a:noFill/>
          <a:ln/>
        </p:spPr>
        <p:txBody>
          <a:bodyPr wrap="square" lIns="0" tIns="0" rIns="0" bIns="0" rtlCol="0" anchor="t"/>
          <a:lstStyle/>
          <a:p>
            <a:pPr algn="l" indent="0" marL="0">
              <a:lnSpc>
                <a:spcPts val="2650"/>
              </a:lnSpc>
              <a:buNone/>
            </a:pPr>
            <a:r>
              <a:rPr lang="en-US" sz="1650" b="1" dirty="0">
                <a:solidFill>
                  <a:srgbClr val="D7D4CC"/>
                </a:solidFill>
                <a:latin typeface="Raleway Medium" pitchFamily="34" charset="0"/>
                <a:ea typeface="Raleway Medium" pitchFamily="34" charset="-122"/>
                <a:cs typeface="Raleway Medium" pitchFamily="34" charset="-120"/>
              </a:rPr>
              <a:t>Redução de 25%</a:t>
            </a:r>
            <a:pPr algn="l" indent="0" marL="0">
              <a:lnSpc>
                <a:spcPts val="2650"/>
              </a:lnSpc>
              <a:buNone/>
            </a:pPr>
            <a:r>
              <a:rPr lang="en-US" sz="1650" dirty="0">
                <a:solidFill>
                  <a:srgbClr val="D7D4CC"/>
                </a:solidFill>
                <a:latin typeface="Raleway Medium" pitchFamily="34" charset="0"/>
                <a:ea typeface="Raleway Medium" pitchFamily="34" charset="-122"/>
                <a:cs typeface="Raleway Medium" pitchFamily="34" charset="-120"/>
              </a:rPr>
              <a:t> no retrabalho operacional, gerando economia significativa de recursos e tempo</a:t>
            </a:r>
            <a:endParaRPr lang="en-US" sz="1650" dirty="0"/>
          </a:p>
        </p:txBody>
      </p:sp>
      <p:sp>
        <p:nvSpPr>
          <p:cNvPr id="12" name="Shape 8"/>
          <p:cNvSpPr/>
          <p:nvPr/>
        </p:nvSpPr>
        <p:spPr>
          <a:xfrm>
            <a:off x="5368647" y="3178254"/>
            <a:ext cx="3893106" cy="2784872"/>
          </a:xfrm>
          <a:prstGeom prst="roundRect">
            <a:avLst>
              <a:gd name="adj" fmla="val 11481"/>
            </a:avLst>
          </a:prstGeom>
          <a:solidFill>
            <a:srgbClr val="46464A"/>
          </a:solidFill>
          <a:ln/>
        </p:spPr>
      </p:sp>
      <p:sp>
        <p:nvSpPr>
          <p:cNvPr id="13" name="Shape 9"/>
          <p:cNvSpPr/>
          <p:nvPr/>
        </p:nvSpPr>
        <p:spPr>
          <a:xfrm>
            <a:off x="5581769" y="3391376"/>
            <a:ext cx="639485" cy="639485"/>
          </a:xfrm>
          <a:prstGeom prst="roundRect">
            <a:avLst>
              <a:gd name="adj" fmla="val 14297576"/>
            </a:avLst>
          </a:prstGeom>
          <a:solidFill>
            <a:srgbClr val="FFE14D"/>
          </a:solidFill>
          <a:ln/>
        </p:spPr>
      </p:sp>
      <p:pic>
        <p:nvPicPr>
          <p:cNvPr id="14" name="Image 2" descr="preencoded.png">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57624" y="3567232"/>
            <a:ext cx="287655" cy="287655"/>
          </a:xfrm>
          <a:prstGeom prst="rect">
            <a:avLst/>
          </a:prstGeom>
        </p:spPr>
      </p:pic>
      <p:sp>
        <p:nvSpPr>
          <p:cNvPr id="15" name="Text 10"/>
          <p:cNvSpPr/>
          <p:nvPr/>
        </p:nvSpPr>
        <p:spPr>
          <a:xfrm>
            <a:off x="5581769" y="4243983"/>
            <a:ext cx="2842141" cy="355163"/>
          </a:xfrm>
          <a:prstGeom prst="rect">
            <a:avLst/>
          </a:prstGeom>
          <a:noFill/>
          <a:ln/>
        </p:spPr>
        <p:txBody>
          <a:bodyPr wrap="none" lIns="0" tIns="0" rIns="0" bIns="0" rtlCol="0" anchor="t"/>
          <a:lstStyle/>
          <a:p>
            <a:pPr algn="l" indent="0" marL="0">
              <a:lnSpc>
                <a:spcPts val="2750"/>
              </a:lnSpc>
              <a:buNone/>
            </a:pPr>
            <a:r>
              <a:rPr lang="en-US" sz="2200" b="1" dirty="0">
                <a:solidFill>
                  <a:srgbClr val="D7D4CC"/>
                </a:solidFill>
                <a:latin typeface="Comfortaa Bold" pitchFamily="34" charset="0"/>
                <a:ea typeface="Comfortaa Bold" pitchFamily="34" charset="-122"/>
                <a:cs typeface="Comfortaa Bold" pitchFamily="34" charset="-120"/>
              </a:rPr>
              <a:t>Empresa B</a:t>
            </a:r>
            <a:endParaRPr lang="en-US" sz="2200" dirty="0"/>
          </a:p>
        </p:txBody>
      </p:sp>
      <p:sp>
        <p:nvSpPr>
          <p:cNvPr id="16" name="Text 11"/>
          <p:cNvSpPr/>
          <p:nvPr/>
        </p:nvSpPr>
        <p:spPr>
          <a:xfrm>
            <a:off x="5581769" y="4727019"/>
            <a:ext cx="3466862" cy="1022985"/>
          </a:xfrm>
          <a:prstGeom prst="rect">
            <a:avLst/>
          </a:prstGeom>
          <a:noFill/>
          <a:ln/>
        </p:spPr>
        <p:txBody>
          <a:bodyPr wrap="square" lIns="0" tIns="0" rIns="0" bIns="0" rtlCol="0" anchor="t"/>
          <a:lstStyle/>
          <a:p>
            <a:pPr algn="l" indent="0" marL="0">
              <a:lnSpc>
                <a:spcPts val="2650"/>
              </a:lnSpc>
              <a:buNone/>
            </a:pPr>
            <a:r>
              <a:rPr lang="en-US" sz="1650" dirty="0">
                <a:solidFill>
                  <a:srgbClr val="D7D4CC"/>
                </a:solidFill>
                <a:latin typeface="Raleway Medium" pitchFamily="34" charset="0"/>
                <a:ea typeface="Raleway Medium" pitchFamily="34" charset="-122"/>
                <a:cs typeface="Raleway Medium" pitchFamily="34" charset="-120"/>
              </a:rPr>
              <a:t>Integração efetiva entre setores e simplificação do atendimento ao cliente</a:t>
            </a:r>
            <a:endParaRPr lang="en-US" sz="1650" dirty="0"/>
          </a:p>
        </p:txBody>
      </p:sp>
      <p:sp>
        <p:nvSpPr>
          <p:cNvPr id="17" name="Shape 12"/>
          <p:cNvSpPr/>
          <p:nvPr/>
        </p:nvSpPr>
        <p:spPr>
          <a:xfrm>
            <a:off x="9474875" y="3178254"/>
            <a:ext cx="3893106" cy="2784872"/>
          </a:xfrm>
          <a:prstGeom prst="roundRect">
            <a:avLst>
              <a:gd name="adj" fmla="val 11481"/>
            </a:avLst>
          </a:prstGeom>
          <a:solidFill>
            <a:srgbClr val="46464A"/>
          </a:solidFill>
          <a:ln/>
        </p:spPr>
      </p:sp>
      <p:sp>
        <p:nvSpPr>
          <p:cNvPr id="18" name="Shape 13"/>
          <p:cNvSpPr/>
          <p:nvPr/>
        </p:nvSpPr>
        <p:spPr>
          <a:xfrm>
            <a:off x="9687997" y="3391376"/>
            <a:ext cx="639485" cy="639485"/>
          </a:xfrm>
          <a:prstGeom prst="roundRect">
            <a:avLst>
              <a:gd name="adj" fmla="val 14297576"/>
            </a:avLst>
          </a:prstGeom>
          <a:solidFill>
            <a:srgbClr val="FFE14D"/>
          </a:solidFill>
          <a:ln/>
        </p:spPr>
      </p:sp>
      <p:pic>
        <p:nvPicPr>
          <p:cNvPr id="19" name="Image 3" descr="preencoded.png">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863852" y="3567232"/>
            <a:ext cx="287655" cy="287655"/>
          </a:xfrm>
          <a:prstGeom prst="rect">
            <a:avLst/>
          </a:prstGeom>
        </p:spPr>
      </p:pic>
      <p:sp>
        <p:nvSpPr>
          <p:cNvPr id="20" name="Text 14"/>
          <p:cNvSpPr/>
          <p:nvPr/>
        </p:nvSpPr>
        <p:spPr>
          <a:xfrm>
            <a:off x="9687997" y="4243983"/>
            <a:ext cx="2842141" cy="355163"/>
          </a:xfrm>
          <a:prstGeom prst="rect">
            <a:avLst/>
          </a:prstGeom>
          <a:noFill/>
          <a:ln/>
        </p:spPr>
        <p:txBody>
          <a:bodyPr wrap="none" lIns="0" tIns="0" rIns="0" bIns="0" rtlCol="0" anchor="t"/>
          <a:lstStyle/>
          <a:p>
            <a:pPr algn="l" indent="0" marL="0">
              <a:lnSpc>
                <a:spcPts val="2750"/>
              </a:lnSpc>
              <a:buNone/>
            </a:pPr>
            <a:r>
              <a:rPr lang="en-US" sz="2200" b="1" dirty="0">
                <a:solidFill>
                  <a:srgbClr val="D7D4CC"/>
                </a:solidFill>
                <a:latin typeface="Comfortaa Bold" pitchFamily="34" charset="0"/>
                <a:ea typeface="Comfortaa Bold" pitchFamily="34" charset="-122"/>
                <a:cs typeface="Comfortaa Bold" pitchFamily="34" charset="-120"/>
              </a:rPr>
              <a:t>Empresa C</a:t>
            </a:r>
            <a:endParaRPr lang="en-US" sz="2200" dirty="0"/>
          </a:p>
        </p:txBody>
      </p:sp>
      <p:sp>
        <p:nvSpPr>
          <p:cNvPr id="21" name="Text 15"/>
          <p:cNvSpPr/>
          <p:nvPr/>
        </p:nvSpPr>
        <p:spPr>
          <a:xfrm>
            <a:off x="9687997" y="4727019"/>
            <a:ext cx="3466862" cy="1022985"/>
          </a:xfrm>
          <a:prstGeom prst="rect">
            <a:avLst/>
          </a:prstGeom>
          <a:noFill/>
          <a:ln/>
        </p:spPr>
        <p:txBody>
          <a:bodyPr wrap="square" lIns="0" tIns="0" rIns="0" bIns="0" rtlCol="0" anchor="t"/>
          <a:lstStyle/>
          <a:p>
            <a:pPr algn="l" indent="0" marL="0">
              <a:lnSpc>
                <a:spcPts val="2650"/>
              </a:lnSpc>
              <a:buNone/>
            </a:pPr>
            <a:r>
              <a:rPr lang="en-US" sz="1650" dirty="0">
                <a:solidFill>
                  <a:srgbClr val="D7D4CC"/>
                </a:solidFill>
                <a:latin typeface="Raleway Medium" pitchFamily="34" charset="0"/>
                <a:ea typeface="Raleway Medium" pitchFamily="34" charset="-122"/>
                <a:cs typeface="Raleway Medium" pitchFamily="34" charset="-120"/>
              </a:rPr>
              <a:t>Padronização completa de procedimentos internos e redução de variabilidade</a:t>
            </a:r>
            <a:endParaRPr lang="en-US" sz="1650" dirty="0"/>
          </a:p>
        </p:txBody>
      </p:sp>
      <p:sp>
        <p:nvSpPr>
          <p:cNvPr id="22" name="Text 16"/>
          <p:cNvSpPr/>
          <p:nvPr/>
        </p:nvSpPr>
        <p:spPr>
          <a:xfrm>
            <a:off x="1262420" y="6202918"/>
            <a:ext cx="12105561" cy="681990"/>
          </a:xfrm>
          <a:prstGeom prst="rect">
            <a:avLst/>
          </a:prstGeom>
          <a:noFill/>
          <a:ln/>
        </p:spPr>
        <p:txBody>
          <a:bodyPr wrap="square" lIns="0" tIns="0" rIns="0" bIns="0" rtlCol="0" anchor="t"/>
          <a:lstStyle/>
          <a:p>
            <a:pPr algn="l" indent="0" marL="0">
              <a:lnSpc>
                <a:spcPts val="2650"/>
              </a:lnSpc>
              <a:buNone/>
            </a:pPr>
            <a:r>
              <a:rPr lang="en-US" sz="1650" dirty="0">
                <a:solidFill>
                  <a:srgbClr val="D7D4CC"/>
                </a:solidFill>
                <a:latin typeface="Raleway Medium" pitchFamily="34" charset="0"/>
                <a:ea typeface="Raleway Medium" pitchFamily="34" charset="-122"/>
                <a:cs typeface="Raleway Medium" pitchFamily="34" charset="-120"/>
              </a:rPr>
              <a:t>Os resultados demonstram que, quando implementado de forma estruturada e com o apoio da liderança, o mapeamento de processos gera benefícios tangíveis e mensuráveis que impactam diretamente a competitividade das organizações.</a:t>
            </a:r>
            <a:endParaRPr lang="en-US" sz="16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12</Slides>
  <Notes>12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2025-12-10T17:38:17Z</dcterms:created>
  <dcterms:modified xsi:type="dcterms:W3CDTF">2025-12-10T17:38:17Z</dcterms:modified>
</cp:coreProperties>
</file>